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 id="214748367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Lst>
  <p:sldSz cy="5143500" cx="9144000"/>
  <p:notesSz cx="6858000" cy="9144000"/>
  <p:embeddedFontLst>
    <p:embeddedFont>
      <p:font typeface="Nunito"/>
      <p:regular r:id="rId158"/>
      <p:bold r:id="rId159"/>
      <p:italic r:id="rId160"/>
      <p:boldItalic r:id="rId161"/>
    </p:embeddedFont>
    <p:embeddedFont>
      <p:font typeface="Montserrat"/>
      <p:regular r:id="rId162"/>
      <p:bold r:id="rId163"/>
      <p:italic r:id="rId164"/>
      <p:boldItalic r:id="rId165"/>
    </p:embeddedFont>
    <p:embeddedFont>
      <p:font typeface="Lato"/>
      <p:regular r:id="rId166"/>
      <p:bold r:id="rId167"/>
      <p:italic r:id="rId168"/>
      <p:boldItalic r:id="rId169"/>
    </p:embeddedFont>
    <p:embeddedFont>
      <p:font typeface="Gelasio"/>
      <p:regular r:id="rId170"/>
      <p:bold r:id="rId171"/>
      <p:italic r:id="rId172"/>
      <p:boldItalic r:id="rId1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23BCF6-6325-4125-B0B5-E1494F732DDB}">
  <a:tblStyle styleId="{4723BCF6-6325-4125-B0B5-E1494F732DD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173" Type="http://schemas.openxmlformats.org/officeDocument/2006/relationships/font" Target="fonts/Gelasio-bold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slide" Target="slides/slide142.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1.xml"/><Relationship Id="rId4" Type="http://schemas.openxmlformats.org/officeDocument/2006/relationships/tableStyles" Target="tableStyles.xml"/><Relationship Id="rId148" Type="http://schemas.openxmlformats.org/officeDocument/2006/relationships/slide" Target="slides/slide140.xml"/><Relationship Id="rId9" Type="http://schemas.openxmlformats.org/officeDocument/2006/relationships/slide" Target="slides/slide1.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5" Type="http://schemas.openxmlformats.org/officeDocument/2006/relationships/slideMaster" Target="slideMasters/slideMaster1.xml"/><Relationship Id="rId147" Type="http://schemas.openxmlformats.org/officeDocument/2006/relationships/slide" Target="slides/slide139.xml"/><Relationship Id="rId6" Type="http://schemas.openxmlformats.org/officeDocument/2006/relationships/slideMaster" Target="slideMasters/slideMaster2.xml"/><Relationship Id="rId146" Type="http://schemas.openxmlformats.org/officeDocument/2006/relationships/slide" Target="slides/slide138.xml"/><Relationship Id="rId7" Type="http://schemas.openxmlformats.org/officeDocument/2006/relationships/slideMaster" Target="slideMasters/slideMaster3.xml"/><Relationship Id="rId145" Type="http://schemas.openxmlformats.org/officeDocument/2006/relationships/slide" Target="slides/slide137.xml"/><Relationship Id="rId8" Type="http://schemas.openxmlformats.org/officeDocument/2006/relationships/notesMaster" Target="notesMasters/notesMaster1.xml"/><Relationship Id="rId144" Type="http://schemas.openxmlformats.org/officeDocument/2006/relationships/slide" Target="slides/slide136.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172" Type="http://schemas.openxmlformats.org/officeDocument/2006/relationships/font" Target="fonts/Gelasio-italic.fntdata"/><Relationship Id="rId65" Type="http://schemas.openxmlformats.org/officeDocument/2006/relationships/slide" Target="slides/slide57.xml"/><Relationship Id="rId171" Type="http://schemas.openxmlformats.org/officeDocument/2006/relationships/font" Target="fonts/Gelasio-bold.fntdata"/><Relationship Id="rId68" Type="http://schemas.openxmlformats.org/officeDocument/2006/relationships/slide" Target="slides/slide60.xml"/><Relationship Id="rId170" Type="http://schemas.openxmlformats.org/officeDocument/2006/relationships/font" Target="fonts/Gelasio-regular.fntdata"/><Relationship Id="rId67" Type="http://schemas.openxmlformats.org/officeDocument/2006/relationships/slide" Target="slides/slide59.xml"/><Relationship Id="rId60" Type="http://schemas.openxmlformats.org/officeDocument/2006/relationships/slide" Target="slides/slide52.xml"/><Relationship Id="rId165" Type="http://schemas.openxmlformats.org/officeDocument/2006/relationships/font" Target="fonts/Montserrat-boldItalic.fntdata"/><Relationship Id="rId69" Type="http://schemas.openxmlformats.org/officeDocument/2006/relationships/slide" Target="slides/slide61.xml"/><Relationship Id="rId164" Type="http://schemas.openxmlformats.org/officeDocument/2006/relationships/font" Target="fonts/Montserrat-italic.fntdata"/><Relationship Id="rId163" Type="http://schemas.openxmlformats.org/officeDocument/2006/relationships/font" Target="fonts/Montserrat-bold.fntdata"/><Relationship Id="rId162" Type="http://schemas.openxmlformats.org/officeDocument/2006/relationships/font" Target="fonts/Montserrat-regular.fntdata"/><Relationship Id="rId169" Type="http://schemas.openxmlformats.org/officeDocument/2006/relationships/font" Target="fonts/Lato-boldItalic.fntdata"/><Relationship Id="rId168" Type="http://schemas.openxmlformats.org/officeDocument/2006/relationships/font" Target="fonts/Lato-italic.fntdata"/><Relationship Id="rId167" Type="http://schemas.openxmlformats.org/officeDocument/2006/relationships/font" Target="fonts/Lato-bold.fntdata"/><Relationship Id="rId166" Type="http://schemas.openxmlformats.org/officeDocument/2006/relationships/font" Target="fonts/Lato-regular.fntdata"/><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161" Type="http://schemas.openxmlformats.org/officeDocument/2006/relationships/font" Target="fonts/Nunito-boldItalic.fntdata"/><Relationship Id="rId54" Type="http://schemas.openxmlformats.org/officeDocument/2006/relationships/slide" Target="slides/slide46.xml"/><Relationship Id="rId160" Type="http://schemas.openxmlformats.org/officeDocument/2006/relationships/font" Target="fonts/Nunito-italic.fntdata"/><Relationship Id="rId57" Type="http://schemas.openxmlformats.org/officeDocument/2006/relationships/slide" Target="slides/slide49.xml"/><Relationship Id="rId56" Type="http://schemas.openxmlformats.org/officeDocument/2006/relationships/slide" Target="slides/slide48.xml"/><Relationship Id="rId159" Type="http://schemas.openxmlformats.org/officeDocument/2006/relationships/font" Target="fonts/Nunito-bold.fntdata"/><Relationship Id="rId59" Type="http://schemas.openxmlformats.org/officeDocument/2006/relationships/slide" Target="slides/slide51.xml"/><Relationship Id="rId154" Type="http://schemas.openxmlformats.org/officeDocument/2006/relationships/slide" Target="slides/slide146.xml"/><Relationship Id="rId58" Type="http://schemas.openxmlformats.org/officeDocument/2006/relationships/slide" Target="slides/slide50.xml"/><Relationship Id="rId153" Type="http://schemas.openxmlformats.org/officeDocument/2006/relationships/slide" Target="slides/slide145.xml"/><Relationship Id="rId152" Type="http://schemas.openxmlformats.org/officeDocument/2006/relationships/slide" Target="slides/slide144.xml"/><Relationship Id="rId151" Type="http://schemas.openxmlformats.org/officeDocument/2006/relationships/slide" Target="slides/slide143.xml"/><Relationship Id="rId158" Type="http://schemas.openxmlformats.org/officeDocument/2006/relationships/font" Target="fonts/Nunito-regular.fntdata"/><Relationship Id="rId157" Type="http://schemas.openxmlformats.org/officeDocument/2006/relationships/slide" Target="slides/slide149.xml"/><Relationship Id="rId156" Type="http://schemas.openxmlformats.org/officeDocument/2006/relationships/slide" Target="slides/slide148.xml"/><Relationship Id="rId155" Type="http://schemas.openxmlformats.org/officeDocument/2006/relationships/slide" Target="slides/slide1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nycoindirect.eu/fr/blog/qu-est-ce-que-la-proof-of-history#proof-of-history"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b99df7f29d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b99df7f29d_0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Runtimes : environnement d’éxécution</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2f400b8d855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2f400b8d855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2f400b8d855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2f400b8d855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2f400b8d855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2f400b8d855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2f400b8d855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2f400b8d855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2f400b8d855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2f400b8d855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2f400b8d855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2f400b8d855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2f400b8d855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2f400b8d855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2f400b8d855_0_1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2f400b8d855_0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2f400b8d855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2f400b8d855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2f400b8d855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2f400b8d855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b99df7f29d_0_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b99df7f29d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2f400b8d855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2f400b8d855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2f400b8d855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2f400b8d855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2f400b8d855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2f400b8d855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https://www.lvmh.fr/actualites-documents/actualites/lvmh-sassocie-a-dautres-grandes-marques-de-luxe-sur-aura-la-premiere-blockchain-de-luxe-internationale/</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2f400b8d855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2f400b8d855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2f400b8d855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2f400b8d855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2f400b8d855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2f400b8d855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2f400b8d855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2f400b8d855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2f400b8d855_0_1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2f400b8d855_0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https://aucoindubloc.com/quest-ce-qu-un-layer-en-crypto/#:~:text=En%20r%C3%A9sum%C3%A9%2C%20un%20layer%20en,les%20couches%20de%20niveau%20sup%C3%A9rieurs.</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2f400b8d855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2f400b8d855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2f400b8d855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2f400b8d855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b99df7f29d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b99df7f29d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2f400b8d855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2f400b8d855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2f400b8d855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2f400b8d855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2f400b8d855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2f400b8d855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2f400b8d855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2f400b8d855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2f400b8d855_0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2f400b8d855_0_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2f400b8d855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2f400b8d855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2f400b8d855_0_1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2f400b8d855_0_1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2f400b8d855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2f400b8d855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2f400b8d855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2f400b8d855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400"/>
              </a:spcBef>
              <a:spcAft>
                <a:spcPts val="2000"/>
              </a:spcAft>
              <a:buClr>
                <a:schemeClr val="dk1"/>
              </a:buClr>
              <a:buSzPts val="1100"/>
              <a:buFont typeface="Arial"/>
              <a:buNone/>
            </a:pPr>
            <a:r>
              <a:rPr lang="fr" sz="1350">
                <a:solidFill>
                  <a:srgbClr val="404040"/>
                </a:solidFill>
                <a:highlight>
                  <a:schemeClr val="lt1"/>
                </a:highlight>
              </a:rPr>
              <a:t>Pour prendre un exemple simple, nous pourrions dire que la blockchain du Bitcoin repose sur le protocole d’internet pour fonctionner. Puis ajouter que le Lightining Network fonctionne comme une deuxième couche au-dessus de Bitcoin. Bien évidemment, ce n’est qu’une image et la réalité est bien plus complexe car chaque layer dispose de différentes spécificités.</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2f400b8d855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2f400b8d855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b99df7f29d_0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b99df7f29d_0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2f400b8d855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2f400b8d855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2f400b8d855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2f400b8d855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2f400b8d855_0_1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2f400b8d855_0_1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2f400b8d855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2f400b8d855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https://aucoindubloc.com/quest-ce-qu-un-layer-en-crypto/#:~:text=En%20r%C3%A9sum%C3%A9%2C%20un%20layer%20en,les%20couches%20de%20niveau%20sup%C3%A9rieurs.</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2f400b8d855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2f400b8d855_0_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g2f400b8d855_0_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2f400b8d855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2f400b8d855_0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2f400b8d855_0_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https://coinacademy.fr/academie/interoperabilite-blockchain-crypto-monnaie/</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2f400b8d855_0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2f400b8d855_0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2f400b8d855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2f400b8d855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2f400b8d855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2f400b8d855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Il existe différents types de bridge.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b99df7f29d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b99df7f29d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2f400b8d855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2f400b8d855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2f400b8d855_0_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2f400b8d855_0_1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2f400b8d855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2f400b8d855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2f400b8d855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2f400b8d855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2f400b8d855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2f400b8d855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2f400b8d855_0_1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2f400b8d855_0_1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lang="fr" sz="1200">
                <a:solidFill>
                  <a:srgbClr val="161616"/>
                </a:solidFill>
              </a:rPr>
              <a:t>Pour les développeurs : </a:t>
            </a:r>
            <a:endParaRPr sz="1200">
              <a:solidFill>
                <a:srgbClr val="161616"/>
              </a:solidFill>
            </a:endParaRPr>
          </a:p>
          <a:p>
            <a:pPr indent="-304800" lvl="0" marL="457200" rtl="0" algn="l">
              <a:lnSpc>
                <a:spcPct val="115000"/>
              </a:lnSpc>
              <a:spcBef>
                <a:spcPts val="2400"/>
              </a:spcBef>
              <a:spcAft>
                <a:spcPts val="0"/>
              </a:spcAft>
              <a:buClr>
                <a:srgbClr val="161616"/>
              </a:buClr>
              <a:buSzPts val="1200"/>
              <a:buChar char="●"/>
            </a:pPr>
            <a:r>
              <a:rPr lang="fr" sz="1200">
                <a:solidFill>
                  <a:srgbClr val="161616"/>
                </a:solidFill>
              </a:rPr>
              <a:t>Collaboration cross-chain pour les protocoles : permet de profiter des avantages et des spécialisations des autres layers en termes de scalabilité, de sécurité ou de décentralisation</a:t>
            </a:r>
            <a:endParaRPr sz="1200">
              <a:solidFill>
                <a:srgbClr val="161616"/>
              </a:solidFill>
            </a:endParaRPr>
          </a:p>
          <a:p>
            <a:pPr indent="-304800" lvl="0" marL="457200" rtl="0" algn="l">
              <a:lnSpc>
                <a:spcPct val="115000"/>
              </a:lnSpc>
              <a:spcBef>
                <a:spcPts val="0"/>
              </a:spcBef>
              <a:spcAft>
                <a:spcPts val="0"/>
              </a:spcAft>
              <a:buClr>
                <a:srgbClr val="161616"/>
              </a:buClr>
              <a:buSzPts val="1200"/>
              <a:buChar char="●"/>
            </a:pPr>
            <a:r>
              <a:rPr lang="fr" sz="1200">
                <a:solidFill>
                  <a:srgbClr val="161616"/>
                </a:solidFill>
              </a:rPr>
              <a:t>Collaboration pour de futurs projets : c'est la connexion entre différents acteurs afin d'avoir une vision commune des problèmes résolus et de ceux qui ont besoin de l'être</a:t>
            </a:r>
            <a:endParaRPr sz="1200">
              <a:solidFill>
                <a:srgbClr val="161616"/>
              </a:solidFill>
            </a:endParaRPr>
          </a:p>
          <a:p>
            <a:pPr indent="-304800" lvl="0" marL="457200" rtl="0" algn="l">
              <a:lnSpc>
                <a:spcPct val="115000"/>
              </a:lnSpc>
              <a:spcBef>
                <a:spcPts val="0"/>
              </a:spcBef>
              <a:spcAft>
                <a:spcPts val="0"/>
              </a:spcAft>
              <a:buClr>
                <a:srgbClr val="161616"/>
              </a:buClr>
              <a:buSzPts val="1200"/>
              <a:buChar char="●"/>
            </a:pPr>
            <a:r>
              <a:rPr lang="fr" sz="1200">
                <a:solidFill>
                  <a:srgbClr val="161616"/>
                </a:solidFill>
              </a:rPr>
              <a:t>Partage de règles de sécurité et de protocoles : obligeant les layers à développer une sécurité et des règles communes dans le but de ne pas menacer le réseau principal</a:t>
            </a:r>
            <a:endParaRPr sz="1200">
              <a:solidFill>
                <a:srgbClr val="161616"/>
              </a:solidFill>
            </a:endParaRPr>
          </a:p>
          <a:p>
            <a:pPr indent="-304800" lvl="0" marL="457200" rtl="0" algn="l">
              <a:lnSpc>
                <a:spcPct val="115000"/>
              </a:lnSpc>
              <a:spcBef>
                <a:spcPts val="0"/>
              </a:spcBef>
              <a:spcAft>
                <a:spcPts val="0"/>
              </a:spcAft>
              <a:buClr>
                <a:srgbClr val="161616"/>
              </a:buClr>
              <a:buSzPts val="1200"/>
              <a:buChar char="●"/>
            </a:pPr>
            <a:r>
              <a:rPr lang="fr" sz="1200">
                <a:solidFill>
                  <a:srgbClr val="161616"/>
                </a:solidFill>
              </a:rPr>
              <a:t>Moins de surcharge réseau : empêche la congestion des différents réseaux par l'ajout de layers 2, 3 etc. permettant une meilleure scalabilité. C'est là encore le principe de profiter des spécialisations des autres afin d'améliorer tout l'écosystème</a:t>
            </a:r>
            <a:endParaRPr sz="1200">
              <a:solidFill>
                <a:srgbClr val="161616"/>
              </a:solidFill>
            </a:endParaRPr>
          </a:p>
          <a:p>
            <a:pPr indent="-304800" lvl="0" marL="457200" rtl="0" algn="l">
              <a:lnSpc>
                <a:spcPct val="115000"/>
              </a:lnSpc>
              <a:spcBef>
                <a:spcPts val="0"/>
              </a:spcBef>
              <a:spcAft>
                <a:spcPts val="0"/>
              </a:spcAft>
              <a:buClr>
                <a:srgbClr val="161616"/>
              </a:buClr>
              <a:buSzPts val="1200"/>
              <a:buChar char="●"/>
            </a:pPr>
            <a:r>
              <a:rPr lang="fr" sz="1200">
                <a:solidFill>
                  <a:srgbClr val="161616"/>
                </a:solidFill>
              </a:rPr>
              <a:t>Déploiement d'application collaborative : comme la collaboration pour de futurs projets, celle-ci permet la création d'application commune visant à résoudre plus rapidement des problèmes communs</a:t>
            </a:r>
            <a:endParaRPr sz="1200">
              <a:solidFill>
                <a:srgbClr val="161616"/>
              </a:solidFill>
            </a:endParaRPr>
          </a:p>
          <a:p>
            <a:pPr indent="0" lvl="0" marL="0" rtl="0" algn="l">
              <a:lnSpc>
                <a:spcPct val="115000"/>
              </a:lnSpc>
              <a:spcBef>
                <a:spcPts val="2400"/>
              </a:spcBef>
              <a:spcAft>
                <a:spcPts val="0"/>
              </a:spcAft>
              <a:buNone/>
            </a:pPr>
            <a:r>
              <a:rPr lang="fr" sz="1200">
                <a:solidFill>
                  <a:srgbClr val="161616"/>
                </a:solidFill>
              </a:rPr>
              <a:t>Avantages pour les utilisateurs :</a:t>
            </a:r>
            <a:endParaRPr sz="1200">
              <a:solidFill>
                <a:srgbClr val="161616"/>
              </a:solidFill>
            </a:endParaRPr>
          </a:p>
          <a:p>
            <a:pPr indent="-304800" lvl="0" marL="457200" rtl="0" algn="l">
              <a:lnSpc>
                <a:spcPct val="115000"/>
              </a:lnSpc>
              <a:spcBef>
                <a:spcPts val="2400"/>
              </a:spcBef>
              <a:spcAft>
                <a:spcPts val="0"/>
              </a:spcAft>
              <a:buClr>
                <a:srgbClr val="161616"/>
              </a:buClr>
              <a:buSzPts val="1200"/>
              <a:buChar char="●"/>
            </a:pPr>
            <a:r>
              <a:rPr lang="fr" sz="1200">
                <a:solidFill>
                  <a:srgbClr val="161616"/>
                </a:solidFill>
              </a:rPr>
              <a:t>Faciliter les transactions : plus de perte de crypto en cas d'échange entre 2 blockchains non compatibles. Possibilité d'envoi d'un réseau A vers un réseau B sans aucun risque en choisissant le bon réseau de destination. Plus besoin de passer par plusieurs wallets ou de multiples échanges afin de parvenir à ce résultat</a:t>
            </a:r>
            <a:endParaRPr sz="1200">
              <a:solidFill>
                <a:srgbClr val="161616"/>
              </a:solidFill>
            </a:endParaRPr>
          </a:p>
          <a:p>
            <a:pPr indent="-304800" lvl="0" marL="457200" rtl="0" algn="l">
              <a:lnSpc>
                <a:spcPct val="115000"/>
              </a:lnSpc>
              <a:spcBef>
                <a:spcPts val="0"/>
              </a:spcBef>
              <a:spcAft>
                <a:spcPts val="0"/>
              </a:spcAft>
              <a:buClr>
                <a:srgbClr val="161616"/>
              </a:buClr>
              <a:buSzPts val="1200"/>
              <a:buChar char="●"/>
            </a:pPr>
            <a:r>
              <a:rPr lang="fr" sz="1200">
                <a:solidFill>
                  <a:srgbClr val="161616"/>
                </a:solidFill>
              </a:rPr>
              <a:t>Frais de transaction plus faibles : comme dit plus haut, une meilleure scalabilité grâce aux layers 2 et 3 entraine moins de surcharge du réseau et permet donc des frais de transaction beaucoup plus faibles, voire inexistants. Pour exemple, sans les layers 2 certains frais pouvaient atteindre plusieurs centaines d'euros contre quelques centimes depuis leur apparition</a:t>
            </a:r>
            <a:endParaRPr sz="1200">
              <a:solidFill>
                <a:srgbClr val="161616"/>
              </a:solidFill>
            </a:endParaRPr>
          </a:p>
          <a:p>
            <a:pPr indent="-304800" lvl="0" marL="457200" rtl="0" algn="l">
              <a:lnSpc>
                <a:spcPct val="115000"/>
              </a:lnSpc>
              <a:spcBef>
                <a:spcPts val="0"/>
              </a:spcBef>
              <a:spcAft>
                <a:spcPts val="0"/>
              </a:spcAft>
              <a:buClr>
                <a:srgbClr val="161616"/>
              </a:buClr>
              <a:buSzPts val="1200"/>
              <a:buChar char="●"/>
            </a:pPr>
            <a:r>
              <a:rPr lang="fr" sz="1200">
                <a:solidFill>
                  <a:srgbClr val="161616"/>
                </a:solidFill>
              </a:rPr>
              <a:t>Exploration d'autres blockchains : envoi de fonds sur différentes couches ou sous-couches afin de tester les différentes applications, de participer à leur sécurisation…</a:t>
            </a:r>
            <a:endParaRPr sz="1200">
              <a:solidFill>
                <a:srgbClr val="161616"/>
              </a:solidFill>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2f400b8d855_0_1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2f400b8d855_0_1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https://cryptoast.fr/hack-ronin-fonds-voles-bridge-axie-infinity-haute-surveillance/</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2f400b8d855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2f400b8d855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2f400b8d855_0_1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2f400b8d855_0_1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2b997dbd291_0_603: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0" name="Google Shape;1880;g2b997dbd291_0_603: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881" name="Google Shape;1881;g2b997dbd291_0_603: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b99df7f29d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b99df7f29d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b99df7f29d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b99df7f29d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b99df7f29d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b99df7f29d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b99df7f29d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b99df7f29d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SAN : Storage Area Network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b99df7f29d_0_1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b99df7f29d_0_1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b99df7f29d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b99df7f29d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b99df7f29d_0_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b99df7f29d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b99df7f29d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b99df7f29d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b99df7f29d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b99df7f29d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b99df7f29d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b99df7f29d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b99df7f29d_0_1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b99df7f29d_0_1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b99df7f29d_0_1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b99df7f29d_0_1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b99df7f29d_0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b99df7f29d_0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b99df7f29d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b99df7f29d_0_1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Russie : Yandex &amp; MCS (Mail.ru Cloud Solutions)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b99df7f29d_0_1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b99df7f29d_0_1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b99df7f29d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b99df7f29d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1300">
                <a:solidFill>
                  <a:srgbClr val="233A44"/>
                </a:solidFill>
                <a:latin typeface="Calibri"/>
                <a:ea typeface="Calibri"/>
                <a:cs typeface="Calibri"/>
                <a:sym typeface="Calibri"/>
              </a:rPr>
              <a:t>Acteurs AWS Irlandais : 15 ans de retard par rapport à certains pays en Europe</a:t>
            </a:r>
            <a:endParaRPr sz="1300">
              <a:solidFill>
                <a:srgbClr val="233A44"/>
              </a:solidFill>
              <a:latin typeface="Calibri"/>
              <a:ea typeface="Calibri"/>
              <a:cs typeface="Calibri"/>
              <a:sym typeface="Calibri"/>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b99df7f29d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b99df7f29d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b99df7f29d_0_1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b99df7f29d_0_1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b99df7f29d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b99df7f29d_0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b99df7f29d_0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2b99df7f29d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b99df7f29d_0_1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b99df7f29d_0_1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2022 : 14 hubs européens 2 hubs internationaux : Corée du Sud, Japon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b99df7f29d_0_1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b99df7f29d_0_1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b99df7f29d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b99df7f29d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b99df7f29d_0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b99df7f29d_0_1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b99df7f29d_0_1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2b99df7f29d_0_1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b99df7f29d_0_1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2b99df7f29d_0_1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b99df7f29d_0_1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b99df7f29d_0_1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Oxeva : filiale de La Poste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b99df7f29d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b99df7f29d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b99df7f29d_0_1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b99df7f29d_0_1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b99df7f29d_0_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b99df7f29d_0_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b99df7f29d_0_1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b99df7f29d_0_1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b99df7f29d_0_1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b99df7f29d_0_1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b99df7f29d_0_1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b99df7f29d_0_1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b99df7f29d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2b99df7f29d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b99df7f29d_0_1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b99df7f29d_0_1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b99df7f29d_0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b99df7f29d_0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b99df7f29d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b99df7f29d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f400b8d855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f400b8d855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b99df7f29d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b99df7f29d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f400b8d855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2f400b8d855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2f400b8d855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2f400b8d855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f400b8d855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2f400b8d855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f400b8d855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2f400b8d855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f400b8d855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2f400b8d855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f400b8d855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f400b8d855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f400b8d855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2f400b8d855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f400b8d855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f400b8d855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2f400b8d855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2f400b8d855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2f400b8d855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2f400b8d855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b99df7f29d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b99df7f29d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2f400b8d855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2f400b8d855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f400b8d855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2f400b8d855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f400b8d855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f400b8d855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2f400b8d855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2f400b8d855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f400b8d855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f400b8d855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2f400b8d855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2f400b8d855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2f400b8d855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2f400b8d855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2f400b8d855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2f400b8d855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f400b8d855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2f400b8d855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f400b8d855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2f400b8d855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b99df7f29d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b99df7f29d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f400b8d855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2f400b8d855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2f400b8d855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2f400b8d855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2f400b8d855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2f400b8d855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2f400b8d855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2f400b8d855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f400b8d855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2f400b8d855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f400b8d855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2f400b8d855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2f400b8d855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2f400b8d855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2f400b8d855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2f400b8d855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2f400b8d855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2f400b8d855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2f400b8d855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2f400b8d855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b99df7f29d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b99df7f29d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2f400b8d855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2f400b8d855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f400b8d855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2f400b8d855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f400b8d855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f400b8d855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2f400b8d855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2f400b8d855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2f400b8d855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2f400b8d855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2f400b8d855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2f400b8d855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2f400b8d855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2f400b8d855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f400b8d855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2f400b8d855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2f400b8d855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2f400b8d855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2f400b8d855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2f400b8d855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99df7f29d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b99df7f29d_0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f400b8d855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2f400b8d855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f400b8d855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2f400b8d855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2f400b8d855_0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2f400b8d855_0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f400b8d855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f400b8d855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2f400b8d855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2f400b8d855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u="sng">
                <a:solidFill>
                  <a:schemeClr val="hlink"/>
                </a:solidFill>
                <a:hlinkClick r:id="rId2"/>
              </a:rPr>
              <a:t>https://anycoindirect.eu/fr/blog/qu-est-ce-que-la-proof-of-history#proof-of-history</a:t>
            </a:r>
            <a:endParaRPr/>
          </a:p>
          <a:p>
            <a:pPr indent="0" lvl="0" marL="0" rtl="0" algn="l">
              <a:spcBef>
                <a:spcPts val="0"/>
              </a:spcBef>
              <a:spcAft>
                <a:spcPts val="0"/>
              </a:spcAft>
              <a:buNone/>
            </a:pPr>
            <a:r>
              <a:rPr lang="fr"/>
              <a:t>Utiliser l’horodatage d’une transaction dans la fonction de hash pour éviter l’emploi d’un validateur humain.</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2f400b8d855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2f400b8d855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f400b8d855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f400b8d855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2f400b8d855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2f400b8d855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2f400b8d855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2f400b8d855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2f400b8d855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2f400b8d855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31" name="Shape 13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136" name="Shape 136"/>
        <p:cNvGrpSpPr/>
        <p:nvPr/>
      </p:nvGrpSpPr>
      <p:grpSpPr>
        <a:xfrm>
          <a:off x="0" y="0"/>
          <a:ext cx="0" cy="0"/>
          <a:chOff x="0" y="0"/>
          <a:chExt cx="0" cy="0"/>
        </a:xfrm>
      </p:grpSpPr>
      <p:sp>
        <p:nvSpPr>
          <p:cNvPr id="137" name="Google Shape;137;p16"/>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16"/>
          <p:cNvGrpSpPr/>
          <p:nvPr/>
        </p:nvGrpSpPr>
        <p:grpSpPr>
          <a:xfrm>
            <a:off x="255200" y="592"/>
            <a:ext cx="2250363" cy="1044300"/>
            <a:chOff x="255200" y="592"/>
            <a:chExt cx="2250363" cy="1044300"/>
          </a:xfrm>
        </p:grpSpPr>
        <p:sp>
          <p:nvSpPr>
            <p:cNvPr id="142" name="Google Shape;142;p16"/>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16"/>
          <p:cNvGrpSpPr/>
          <p:nvPr/>
        </p:nvGrpSpPr>
        <p:grpSpPr>
          <a:xfrm>
            <a:off x="905395" y="592"/>
            <a:ext cx="2250363" cy="1044300"/>
            <a:chOff x="905395" y="592"/>
            <a:chExt cx="2250363" cy="1044300"/>
          </a:xfrm>
        </p:grpSpPr>
        <p:sp>
          <p:nvSpPr>
            <p:cNvPr id="146" name="Google Shape;146;p16"/>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16"/>
          <p:cNvGrpSpPr/>
          <p:nvPr/>
        </p:nvGrpSpPr>
        <p:grpSpPr>
          <a:xfrm>
            <a:off x="7057468" y="5088"/>
            <a:ext cx="1851282" cy="752108"/>
            <a:chOff x="6917201" y="0"/>
            <a:chExt cx="2227777" cy="863400"/>
          </a:xfrm>
        </p:grpSpPr>
        <p:sp>
          <p:nvSpPr>
            <p:cNvPr id="150" name="Google Shape;150;p1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16"/>
          <p:cNvGrpSpPr/>
          <p:nvPr/>
        </p:nvGrpSpPr>
        <p:grpSpPr>
          <a:xfrm>
            <a:off x="6553032" y="4217852"/>
            <a:ext cx="2389068" cy="925737"/>
            <a:chOff x="6917201" y="0"/>
            <a:chExt cx="2227777" cy="863400"/>
          </a:xfrm>
        </p:grpSpPr>
        <p:sp>
          <p:nvSpPr>
            <p:cNvPr id="154" name="Google Shape;154;p16"/>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16"/>
          <p:cNvGrpSpPr/>
          <p:nvPr/>
        </p:nvGrpSpPr>
        <p:grpSpPr>
          <a:xfrm>
            <a:off x="199149" y="4055652"/>
            <a:ext cx="2795414" cy="1083308"/>
            <a:chOff x="6917201" y="0"/>
            <a:chExt cx="2227777" cy="863400"/>
          </a:xfrm>
        </p:grpSpPr>
        <p:sp>
          <p:nvSpPr>
            <p:cNvPr id="158" name="Google Shape;158;p16"/>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16"/>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162" name="Google Shape;162;p16"/>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63" name="Google Shape;163;p1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64" name="Shape 164"/>
        <p:cNvGrpSpPr/>
        <p:nvPr/>
      </p:nvGrpSpPr>
      <p:grpSpPr>
        <a:xfrm>
          <a:off x="0" y="0"/>
          <a:ext cx="0" cy="0"/>
          <a:chOff x="0" y="0"/>
          <a:chExt cx="0" cy="0"/>
        </a:xfrm>
      </p:grpSpPr>
      <p:sp>
        <p:nvSpPr>
          <p:cNvPr id="165" name="Google Shape;165;p17"/>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7"/>
          <p:cNvGrpSpPr/>
          <p:nvPr/>
        </p:nvGrpSpPr>
        <p:grpSpPr>
          <a:xfrm>
            <a:off x="5594191" y="3961115"/>
            <a:ext cx="2910145" cy="1182340"/>
            <a:chOff x="6917201" y="0"/>
            <a:chExt cx="2227777" cy="863400"/>
          </a:xfrm>
        </p:grpSpPr>
        <p:sp>
          <p:nvSpPr>
            <p:cNvPr id="167" name="Google Shape;167;p17"/>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7"/>
          <p:cNvGrpSpPr/>
          <p:nvPr/>
        </p:nvGrpSpPr>
        <p:grpSpPr>
          <a:xfrm>
            <a:off x="199149" y="2"/>
            <a:ext cx="2795414" cy="1083308"/>
            <a:chOff x="6917201" y="0"/>
            <a:chExt cx="2227777" cy="863400"/>
          </a:xfrm>
        </p:grpSpPr>
        <p:sp>
          <p:nvSpPr>
            <p:cNvPr id="171" name="Google Shape;171;p17"/>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17"/>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175" name="Google Shape;175;p1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76" name="Shape 176"/>
        <p:cNvGrpSpPr/>
        <p:nvPr/>
      </p:nvGrpSpPr>
      <p:grpSpPr>
        <a:xfrm>
          <a:off x="0" y="0"/>
          <a:ext cx="0" cy="0"/>
          <a:chOff x="0" y="0"/>
          <a:chExt cx="0" cy="0"/>
        </a:xfrm>
      </p:grpSpPr>
      <p:sp>
        <p:nvSpPr>
          <p:cNvPr id="177" name="Google Shape;177;p1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81" name="Google Shape;181;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82" name="Google Shape;182;p1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183" name="Shape 183"/>
        <p:cNvGrpSpPr/>
        <p:nvPr/>
      </p:nvGrpSpPr>
      <p:grpSpPr>
        <a:xfrm>
          <a:off x="0" y="0"/>
          <a:ext cx="0" cy="0"/>
          <a:chOff x="0" y="0"/>
          <a:chExt cx="0" cy="0"/>
        </a:xfrm>
      </p:grpSpPr>
      <p:sp>
        <p:nvSpPr>
          <p:cNvPr id="184" name="Google Shape;184;p1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88" name="Google Shape;188;p19"/>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89" name="Google Shape;189;p19"/>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90" name="Google Shape;190;p1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191" name="Shape 191"/>
        <p:cNvGrpSpPr/>
        <p:nvPr/>
      </p:nvGrpSpPr>
      <p:grpSpPr>
        <a:xfrm>
          <a:off x="0" y="0"/>
          <a:ext cx="0" cy="0"/>
          <a:chOff x="0" y="0"/>
          <a:chExt cx="0" cy="0"/>
        </a:xfrm>
      </p:grpSpPr>
      <p:sp>
        <p:nvSpPr>
          <p:cNvPr id="192" name="Google Shape;192;p2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96" name="Google Shape;196;p2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197" name="Shape 197"/>
        <p:cNvGrpSpPr/>
        <p:nvPr/>
      </p:nvGrpSpPr>
      <p:grpSpPr>
        <a:xfrm>
          <a:off x="0" y="0"/>
          <a:ext cx="0" cy="0"/>
          <a:chOff x="0" y="0"/>
          <a:chExt cx="0" cy="0"/>
        </a:xfrm>
      </p:grpSpPr>
      <p:sp>
        <p:nvSpPr>
          <p:cNvPr id="198" name="Google Shape;198;p2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02" name="Google Shape;202;p21"/>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03" name="Google Shape;203;p2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204" name="Shape 204"/>
        <p:cNvGrpSpPr/>
        <p:nvPr/>
      </p:nvGrpSpPr>
      <p:grpSpPr>
        <a:xfrm>
          <a:off x="0" y="0"/>
          <a:ext cx="0" cy="0"/>
          <a:chOff x="0" y="0"/>
          <a:chExt cx="0" cy="0"/>
        </a:xfrm>
      </p:grpSpPr>
      <p:sp>
        <p:nvSpPr>
          <p:cNvPr id="205" name="Google Shape;205;p22"/>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 name="Google Shape;207;p22"/>
          <p:cNvGrpSpPr/>
          <p:nvPr/>
        </p:nvGrpSpPr>
        <p:grpSpPr>
          <a:xfrm>
            <a:off x="255991" y="-118"/>
            <a:ext cx="2251347" cy="1043408"/>
            <a:chOff x="3961956" y="4383950"/>
            <a:chExt cx="1160548" cy="548700"/>
          </a:xfrm>
        </p:grpSpPr>
        <p:sp>
          <p:nvSpPr>
            <p:cNvPr id="208" name="Google Shape;208;p22"/>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2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22"/>
          <p:cNvGrpSpPr/>
          <p:nvPr/>
        </p:nvGrpSpPr>
        <p:grpSpPr>
          <a:xfrm>
            <a:off x="34934" y="4522125"/>
            <a:ext cx="1593306" cy="617072"/>
            <a:chOff x="6917201" y="0"/>
            <a:chExt cx="2227777" cy="863400"/>
          </a:xfrm>
        </p:grpSpPr>
        <p:sp>
          <p:nvSpPr>
            <p:cNvPr id="213" name="Google Shape;213;p22"/>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2"/>
          <p:cNvGrpSpPr/>
          <p:nvPr/>
        </p:nvGrpSpPr>
        <p:grpSpPr>
          <a:xfrm>
            <a:off x="5886353" y="1243"/>
            <a:ext cx="3257455" cy="1261514"/>
            <a:chOff x="6917201" y="0"/>
            <a:chExt cx="2227777" cy="863400"/>
          </a:xfrm>
        </p:grpSpPr>
        <p:sp>
          <p:nvSpPr>
            <p:cNvPr id="217" name="Google Shape;217;p2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2"/>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221" name="Google Shape;221;p2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222" name="Shape 222"/>
        <p:cNvGrpSpPr/>
        <p:nvPr/>
      </p:nvGrpSpPr>
      <p:grpSpPr>
        <a:xfrm>
          <a:off x="0" y="0"/>
          <a:ext cx="0" cy="0"/>
          <a:chOff x="0" y="0"/>
          <a:chExt cx="0" cy="0"/>
        </a:xfrm>
      </p:grpSpPr>
      <p:sp>
        <p:nvSpPr>
          <p:cNvPr id="223" name="Google Shape;223;p23"/>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7" name="Google Shape;227;p23"/>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228" name="Google Shape;228;p23"/>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29" name="Google Shape;229;p2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230" name="Shape 230"/>
        <p:cNvGrpSpPr/>
        <p:nvPr/>
      </p:nvGrpSpPr>
      <p:grpSpPr>
        <a:xfrm>
          <a:off x="0" y="0"/>
          <a:ext cx="0" cy="0"/>
          <a:chOff x="0" y="0"/>
          <a:chExt cx="0" cy="0"/>
        </a:xfrm>
      </p:grpSpPr>
      <p:sp>
        <p:nvSpPr>
          <p:cNvPr id="231" name="Google Shape;231;p24"/>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235" name="Google Shape;235;p2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236" name="Shape 236"/>
        <p:cNvGrpSpPr/>
        <p:nvPr/>
      </p:nvGrpSpPr>
      <p:grpSpPr>
        <a:xfrm>
          <a:off x="0" y="0"/>
          <a:ext cx="0" cy="0"/>
          <a:chOff x="0" y="0"/>
          <a:chExt cx="0" cy="0"/>
        </a:xfrm>
      </p:grpSpPr>
      <p:sp>
        <p:nvSpPr>
          <p:cNvPr id="237" name="Google Shape;237;p25"/>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25"/>
          <p:cNvGrpSpPr/>
          <p:nvPr/>
        </p:nvGrpSpPr>
        <p:grpSpPr>
          <a:xfrm>
            <a:off x="5959222" y="4119576"/>
            <a:ext cx="2520952" cy="1024165"/>
            <a:chOff x="6917201" y="0"/>
            <a:chExt cx="2227777" cy="863400"/>
          </a:xfrm>
        </p:grpSpPr>
        <p:sp>
          <p:nvSpPr>
            <p:cNvPr id="239" name="Google Shape;239;p25"/>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5"/>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25"/>
          <p:cNvGrpSpPr/>
          <p:nvPr/>
        </p:nvGrpSpPr>
        <p:grpSpPr>
          <a:xfrm>
            <a:off x="199149" y="2"/>
            <a:ext cx="2795414" cy="1083308"/>
            <a:chOff x="6917201" y="0"/>
            <a:chExt cx="2227777" cy="863400"/>
          </a:xfrm>
        </p:grpSpPr>
        <p:sp>
          <p:nvSpPr>
            <p:cNvPr id="243" name="Google Shape;243;p25"/>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25"/>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247" name="Google Shape;247;p25"/>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SzPts val="1300"/>
              <a:buChar char="●"/>
              <a:defRPr/>
            </a:lvl1pPr>
            <a:lvl2pPr indent="-298450" lvl="1" marL="914400" rtl="0" algn="ctr">
              <a:spcBef>
                <a:spcPts val="0"/>
              </a:spcBef>
              <a:spcAft>
                <a:spcPts val="0"/>
              </a:spcAft>
              <a:buSzPts val="1100"/>
              <a:buChar char="○"/>
              <a:defRPr/>
            </a:lvl2pPr>
            <a:lvl3pPr indent="-298450" lvl="2" marL="1371600" rtl="0" algn="ctr">
              <a:spcBef>
                <a:spcPts val="0"/>
              </a:spcBef>
              <a:spcAft>
                <a:spcPts val="0"/>
              </a:spcAft>
              <a:buSzPts val="1100"/>
              <a:buChar char="■"/>
              <a:defRPr/>
            </a:lvl3pPr>
            <a:lvl4pPr indent="-298450" lvl="3" marL="1828800" rtl="0" algn="ctr">
              <a:spcBef>
                <a:spcPts val="0"/>
              </a:spcBef>
              <a:spcAft>
                <a:spcPts val="0"/>
              </a:spcAft>
              <a:buSzPts val="1100"/>
              <a:buChar char="●"/>
              <a:defRPr/>
            </a:lvl4pPr>
            <a:lvl5pPr indent="-298450" lvl="4" marL="2286000" rtl="0" algn="ctr">
              <a:spcBef>
                <a:spcPts val="0"/>
              </a:spcBef>
              <a:spcAft>
                <a:spcPts val="0"/>
              </a:spcAft>
              <a:buSzPts val="1100"/>
              <a:buChar char="○"/>
              <a:defRPr/>
            </a:lvl5pPr>
            <a:lvl6pPr indent="-298450" lvl="5" marL="2743200" rtl="0" algn="ctr">
              <a:spcBef>
                <a:spcPts val="0"/>
              </a:spcBef>
              <a:spcAft>
                <a:spcPts val="0"/>
              </a:spcAft>
              <a:buSzPts val="1100"/>
              <a:buChar char="■"/>
              <a:defRPr/>
            </a:lvl6pPr>
            <a:lvl7pPr indent="-298450" lvl="6" marL="3200400" rtl="0" algn="ctr">
              <a:spcBef>
                <a:spcPts val="0"/>
              </a:spcBef>
              <a:spcAft>
                <a:spcPts val="0"/>
              </a:spcAft>
              <a:buSzPts val="1100"/>
              <a:buChar char="●"/>
              <a:defRPr/>
            </a:lvl7pPr>
            <a:lvl8pPr indent="-298450" lvl="7" marL="3657600" rtl="0" algn="ctr">
              <a:spcBef>
                <a:spcPts val="0"/>
              </a:spcBef>
              <a:spcAft>
                <a:spcPts val="0"/>
              </a:spcAft>
              <a:buSzPts val="1100"/>
              <a:buChar char="○"/>
              <a:defRPr/>
            </a:lvl8pPr>
            <a:lvl9pPr indent="-298450" lvl="8" marL="4114800" rtl="0" algn="ctr">
              <a:spcBef>
                <a:spcPts val="0"/>
              </a:spcBef>
              <a:spcAft>
                <a:spcPts val="0"/>
              </a:spcAft>
              <a:buSzPts val="1100"/>
              <a:buChar char="■"/>
              <a:defRPr/>
            </a:lvl9pPr>
          </a:lstStyle>
          <a:p/>
        </p:txBody>
      </p:sp>
      <p:sp>
        <p:nvSpPr>
          <p:cNvPr id="248" name="Google Shape;248;p2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9" name="Shape 249"/>
        <p:cNvGrpSpPr/>
        <p:nvPr/>
      </p:nvGrpSpPr>
      <p:grpSpPr>
        <a:xfrm>
          <a:off x="0" y="0"/>
          <a:ext cx="0" cy="0"/>
          <a:chOff x="0" y="0"/>
          <a:chExt cx="0" cy="0"/>
        </a:xfrm>
      </p:grpSpPr>
      <p:sp>
        <p:nvSpPr>
          <p:cNvPr id="250" name="Google Shape;250;p2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251" name="Shape 251"/>
        <p:cNvGrpSpPr/>
        <p:nvPr/>
      </p:nvGrpSpPr>
      <p:grpSpPr>
        <a:xfrm>
          <a:off x="0" y="0"/>
          <a:ext cx="0" cy="0"/>
          <a:chOff x="0" y="0"/>
          <a:chExt cx="0" cy="0"/>
        </a:xfrm>
      </p:grpSpPr>
      <p:grpSp>
        <p:nvGrpSpPr>
          <p:cNvPr id="252" name="Google Shape;252;p27"/>
          <p:cNvGrpSpPr/>
          <p:nvPr/>
        </p:nvGrpSpPr>
        <p:grpSpPr>
          <a:xfrm>
            <a:off x="4406400" y="0"/>
            <a:ext cx="4737600" cy="5143065"/>
            <a:chOff x="4406400" y="0"/>
            <a:chExt cx="4737600" cy="5143065"/>
          </a:xfrm>
        </p:grpSpPr>
        <p:sp>
          <p:nvSpPr>
            <p:cNvPr id="253" name="Google Shape;253;p2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272" name="Google Shape;272;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132" name="Shape 132"/>
        <p:cNvGrpSpPr/>
        <p:nvPr/>
      </p:nvGrpSpPr>
      <p:grpSpPr>
        <a:xfrm>
          <a:off x="0" y="0"/>
          <a:ext cx="0" cy="0"/>
          <a:chOff x="0" y="0"/>
          <a:chExt cx="0" cy="0"/>
        </a:xfrm>
      </p:grpSpPr>
      <p:sp>
        <p:nvSpPr>
          <p:cNvPr id="133" name="Google Shape;133;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134" name="Google Shape;134;p15"/>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135" name="Google Shape;135;p1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21.png"/><Relationship Id="rId13" Type="http://schemas.openxmlformats.org/officeDocument/2006/relationships/image" Target="../media/image18.png"/><Relationship Id="rId12" Type="http://schemas.openxmlformats.org/officeDocument/2006/relationships/image" Target="../media/image17.png"/><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4.png"/><Relationship Id="rId1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png"/><Relationship Id="rId7" Type="http://schemas.openxmlformats.org/officeDocument/2006/relationships/image" Target="../media/image5.png"/><Relationship Id="rId8"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0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96.png"/><Relationship Id="rId4" Type="http://schemas.openxmlformats.org/officeDocument/2006/relationships/image" Target="../media/image10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0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1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0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0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1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21.png"/><Relationship Id="rId13" Type="http://schemas.openxmlformats.org/officeDocument/2006/relationships/image" Target="../media/image18.png"/><Relationship Id="rId12" Type="http://schemas.openxmlformats.org/officeDocument/2006/relationships/image" Target="../media/image17.png"/><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 Id="rId1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png"/><Relationship Id="rId7" Type="http://schemas.openxmlformats.org/officeDocument/2006/relationships/image" Target="../media/image5.png"/><Relationship Id="rId8"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1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0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1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1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1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 Id="rId3" Type="http://schemas.openxmlformats.org/officeDocument/2006/relationships/image" Target="../media/image110.png"/><Relationship Id="rId4" Type="http://schemas.openxmlformats.org/officeDocument/2006/relationships/image" Target="../media/image12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10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2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 Id="rId3" Type="http://schemas.openxmlformats.org/officeDocument/2006/relationships/image" Target="../media/image10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10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2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117.png"/><Relationship Id="rId4" Type="http://schemas.openxmlformats.org/officeDocument/2006/relationships/image" Target="../media/image8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9.xml"/><Relationship Id="rId3" Type="http://schemas.openxmlformats.org/officeDocument/2006/relationships/image" Target="../media/image123.png"/><Relationship Id="rId4" Type="http://schemas.openxmlformats.org/officeDocument/2006/relationships/image" Target="../media/image124.png"/></Relationships>
</file>

<file path=ppt/slides/_rels/slide15.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30.png"/><Relationship Id="rId12" Type="http://schemas.openxmlformats.org/officeDocument/2006/relationships/image" Target="../media/image2.png"/><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35.png"/><Relationship Id="rId9"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3.png"/><Relationship Id="rId7" Type="http://schemas.openxmlformats.org/officeDocument/2006/relationships/image" Target="../media/image26.png"/><Relationship Id="rId8"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33.png"/><Relationship Id="rId12" Type="http://schemas.openxmlformats.org/officeDocument/2006/relationships/image" Target="../media/image2.png"/><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0.png"/><Relationship Id="rId9" Type="http://schemas.openxmlformats.org/officeDocument/2006/relationships/image" Target="../media/image40.png"/><Relationship Id="rId5" Type="http://schemas.openxmlformats.org/officeDocument/2006/relationships/image" Target="../media/image24.png"/><Relationship Id="rId6" Type="http://schemas.openxmlformats.org/officeDocument/2006/relationships/image" Target="../media/image31.png"/><Relationship Id="rId7" Type="http://schemas.openxmlformats.org/officeDocument/2006/relationships/image" Target="../media/image43.png"/><Relationship Id="rId8"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21.png"/><Relationship Id="rId13" Type="http://schemas.openxmlformats.org/officeDocument/2006/relationships/image" Target="../media/image18.png"/><Relationship Id="rId12" Type="http://schemas.openxmlformats.org/officeDocument/2006/relationships/image" Target="../media/image17.png"/><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58.png"/><Relationship Id="rId4" Type="http://schemas.openxmlformats.org/officeDocument/2006/relationships/image" Target="../media/image6.png"/><Relationship Id="rId9" Type="http://schemas.openxmlformats.org/officeDocument/2006/relationships/image" Target="../media/image14.png"/><Relationship Id="rId1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png"/><Relationship Id="rId7" Type="http://schemas.openxmlformats.org/officeDocument/2006/relationships/image" Target="../media/image5.png"/><Relationship Id="rId8"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21.png"/><Relationship Id="rId13" Type="http://schemas.openxmlformats.org/officeDocument/2006/relationships/image" Target="../media/image18.png"/><Relationship Id="rId12" Type="http://schemas.openxmlformats.org/officeDocument/2006/relationships/image" Target="../media/image17.png"/><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63.png"/><Relationship Id="rId4" Type="http://schemas.openxmlformats.org/officeDocument/2006/relationships/image" Target="../media/image6.png"/><Relationship Id="rId9" Type="http://schemas.openxmlformats.org/officeDocument/2006/relationships/image" Target="../media/image14.png"/><Relationship Id="rId1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png"/><Relationship Id="rId7" Type="http://schemas.openxmlformats.org/officeDocument/2006/relationships/image" Target="../media/image5.png"/><Relationship Id="rId8"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42.png"/><Relationship Id="rId6"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61.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54.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61.png"/><Relationship Id="rId4" Type="http://schemas.openxmlformats.org/officeDocument/2006/relationships/image" Target="../media/image60.png"/><Relationship Id="rId5" Type="http://schemas.openxmlformats.org/officeDocument/2006/relationships/image" Target="../media/image59.png"/><Relationship Id="rId6" Type="http://schemas.openxmlformats.org/officeDocument/2006/relationships/image" Target="../media/image53.png"/><Relationship Id="rId7" Type="http://schemas.openxmlformats.org/officeDocument/2006/relationships/image" Target="../media/image55.png"/><Relationship Id="rId8"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hyperlink" Target="https://www.euclidia.eu/" TargetMode="External"/><Relationship Id="rId4" Type="http://schemas.openxmlformats.org/officeDocument/2006/relationships/image" Target="../media/image52.png"/><Relationship Id="rId5"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56.png"/><Relationship Id="rId4" Type="http://schemas.openxmlformats.org/officeDocument/2006/relationships/image" Target="../media/image65.png"/><Relationship Id="rId5" Type="http://schemas.openxmlformats.org/officeDocument/2006/relationships/image" Target="../media/image57.png"/><Relationship Id="rId6"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75.png"/><Relationship Id="rId4" Type="http://schemas.openxmlformats.org/officeDocument/2006/relationships/image" Target="../media/image62.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hyperlink" Target="https://www.thalesgroup.com/fr/group/investisseurs/press_release/thales-et-google-cloud-annoncent-partenariat-strategique" TargetMode="External"/><Relationship Id="rId4" Type="http://schemas.openxmlformats.org/officeDocument/2006/relationships/image" Target="../media/image64.png"/><Relationship Id="rId5"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66.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hyperlink" Target="https://afee-cedece.eu/gaia-x-un-projet-europeen-trop-ambitieux/" TargetMode="External"/><Relationship Id="rId4" Type="http://schemas.openxmlformats.org/officeDocument/2006/relationships/hyperlink" Target="https://www.portail-ie.fr/univers/risques-et-gouvernance-cyber/2021/euclidia-un-cloud-europeen-rival-de-gaia-x/" TargetMode="External"/><Relationship Id="rId5"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9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7.png"/><Relationship Id="rId4" Type="http://schemas.openxmlformats.org/officeDocument/2006/relationships/image" Target="../media/image68.png"/><Relationship Id="rId5"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80.png"/><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8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8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8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8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8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s://www.youtube.com/watch?v=h4XZpkrpIbs" TargetMode="External"/><Relationship Id="rId4" Type="http://schemas.openxmlformats.org/officeDocument/2006/relationships/image" Target="../media/image89.png"/><Relationship Id="rId5" Type="http://schemas.openxmlformats.org/officeDocument/2006/relationships/image" Target="../media/image88.png"/><Relationship Id="rId6" Type="http://schemas.openxmlformats.org/officeDocument/2006/relationships/hyperlink" Target="https://www.youtube.com/watch?v=0ETcLj5jBy4"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9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9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9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87.png"/><Relationship Id="rId4" Type="http://schemas.openxmlformats.org/officeDocument/2006/relationships/image" Target="../media/image9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0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9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99.png"/><Relationship Id="rId4" Type="http://schemas.openxmlformats.org/officeDocument/2006/relationships/image" Target="../media/image9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0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0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1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9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96.png"/><Relationship Id="rId4" Type="http://schemas.openxmlformats.org/officeDocument/2006/relationships/image" Target="../media/image10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8"/>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L’avenir des SII</a:t>
            </a:r>
            <a:endParaRPr/>
          </a:p>
          <a:p>
            <a:pPr indent="0" lvl="0" marL="0" rtl="0" algn="l">
              <a:spcBef>
                <a:spcPts val="0"/>
              </a:spcBef>
              <a:spcAft>
                <a:spcPts val="0"/>
              </a:spcAft>
              <a:buNone/>
            </a:pPr>
            <a:r>
              <a:t/>
            </a:r>
            <a:endParaRPr/>
          </a:p>
          <a:p>
            <a:pPr indent="0" lvl="0" marL="0" rtl="0" algn="l">
              <a:spcBef>
                <a:spcPts val="0"/>
              </a:spcBef>
              <a:spcAft>
                <a:spcPts val="0"/>
              </a:spcAft>
              <a:buNone/>
            </a:pPr>
            <a:r>
              <a:rPr lang="fr" sz="3333"/>
              <a:t>Cloud Computing</a:t>
            </a:r>
            <a:endParaRPr sz="3333"/>
          </a:p>
          <a:p>
            <a:pPr indent="0" lvl="0" marL="0" rtl="0" algn="l">
              <a:spcBef>
                <a:spcPts val="0"/>
              </a:spcBef>
              <a:spcAft>
                <a:spcPts val="0"/>
              </a:spcAft>
              <a:buNone/>
            </a:pPr>
            <a:r>
              <a:rPr lang="fr" sz="3333"/>
              <a:t>Blockchain</a:t>
            </a:r>
            <a:endParaRPr sz="3333"/>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7"/>
          <p:cNvSpPr/>
          <p:nvPr/>
        </p:nvSpPr>
        <p:spPr>
          <a:xfrm>
            <a:off x="2342425" y="877150"/>
            <a:ext cx="4406400" cy="4149000"/>
          </a:xfrm>
          <a:prstGeom prst="roundRect">
            <a:avLst>
              <a:gd fmla="val 16667" name="adj"/>
            </a:avLst>
          </a:prstGeom>
          <a:noFill/>
          <a:ln cap="flat" cmpd="sng" w="28575">
            <a:solidFill>
              <a:schemeClr val="lt1"/>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7"/>
          <p:cNvSpPr txBox="1"/>
          <p:nvPr>
            <p:ph type="title"/>
          </p:nvPr>
        </p:nvSpPr>
        <p:spPr>
          <a:xfrm>
            <a:off x="1297500" y="393750"/>
            <a:ext cx="7038900" cy="57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modèles de service dans le CC</a:t>
            </a:r>
            <a:endParaRPr/>
          </a:p>
        </p:txBody>
      </p:sp>
      <p:pic>
        <p:nvPicPr>
          <p:cNvPr id="370" name="Google Shape;370;p37"/>
          <p:cNvPicPr preferRelativeResize="0"/>
          <p:nvPr/>
        </p:nvPicPr>
        <p:blipFill>
          <a:blip r:embed="rId3">
            <a:alphaModFix/>
          </a:blip>
          <a:stretch>
            <a:fillRect/>
          </a:stretch>
        </p:blipFill>
        <p:spPr>
          <a:xfrm>
            <a:off x="63400" y="1307850"/>
            <a:ext cx="1473500" cy="3666750"/>
          </a:xfrm>
          <a:prstGeom prst="rect">
            <a:avLst/>
          </a:prstGeom>
          <a:noFill/>
          <a:ln>
            <a:noFill/>
          </a:ln>
        </p:spPr>
      </p:pic>
      <p:pic>
        <p:nvPicPr>
          <p:cNvPr id="371" name="Google Shape;371;p37"/>
          <p:cNvPicPr preferRelativeResize="0"/>
          <p:nvPr/>
        </p:nvPicPr>
        <p:blipFill>
          <a:blip r:embed="rId4">
            <a:alphaModFix/>
          </a:blip>
          <a:stretch>
            <a:fillRect/>
          </a:stretch>
        </p:blipFill>
        <p:spPr>
          <a:xfrm>
            <a:off x="2999737" y="1802050"/>
            <a:ext cx="492300" cy="492300"/>
          </a:xfrm>
          <a:prstGeom prst="rect">
            <a:avLst/>
          </a:prstGeom>
          <a:noFill/>
          <a:ln>
            <a:noFill/>
          </a:ln>
        </p:spPr>
      </p:pic>
      <p:pic>
        <p:nvPicPr>
          <p:cNvPr id="372" name="Google Shape;372;p37"/>
          <p:cNvPicPr preferRelativeResize="0"/>
          <p:nvPr/>
        </p:nvPicPr>
        <p:blipFill>
          <a:blip r:embed="rId5">
            <a:alphaModFix/>
          </a:blip>
          <a:stretch>
            <a:fillRect/>
          </a:stretch>
        </p:blipFill>
        <p:spPr>
          <a:xfrm>
            <a:off x="3706513" y="4647101"/>
            <a:ext cx="368514" cy="327500"/>
          </a:xfrm>
          <a:prstGeom prst="rect">
            <a:avLst/>
          </a:prstGeom>
          <a:noFill/>
          <a:ln>
            <a:noFill/>
          </a:ln>
        </p:spPr>
      </p:pic>
      <p:pic>
        <p:nvPicPr>
          <p:cNvPr id="373" name="Google Shape;373;p37"/>
          <p:cNvPicPr preferRelativeResize="0"/>
          <p:nvPr/>
        </p:nvPicPr>
        <p:blipFill>
          <a:blip r:embed="rId6">
            <a:alphaModFix/>
          </a:blip>
          <a:stretch>
            <a:fillRect/>
          </a:stretch>
        </p:blipFill>
        <p:spPr>
          <a:xfrm>
            <a:off x="3914525" y="3292094"/>
            <a:ext cx="327501" cy="325252"/>
          </a:xfrm>
          <a:prstGeom prst="rect">
            <a:avLst/>
          </a:prstGeom>
          <a:noFill/>
          <a:ln>
            <a:noFill/>
          </a:ln>
        </p:spPr>
      </p:pic>
      <p:pic>
        <p:nvPicPr>
          <p:cNvPr id="374" name="Google Shape;374;p37"/>
          <p:cNvPicPr preferRelativeResize="0"/>
          <p:nvPr/>
        </p:nvPicPr>
        <p:blipFill>
          <a:blip r:embed="rId7">
            <a:alphaModFix/>
          </a:blip>
          <a:stretch>
            <a:fillRect/>
          </a:stretch>
        </p:blipFill>
        <p:spPr>
          <a:xfrm>
            <a:off x="4399025" y="3290975"/>
            <a:ext cx="327501" cy="327501"/>
          </a:xfrm>
          <a:prstGeom prst="rect">
            <a:avLst/>
          </a:prstGeom>
          <a:noFill/>
          <a:ln>
            <a:noFill/>
          </a:ln>
        </p:spPr>
      </p:pic>
      <p:pic>
        <p:nvPicPr>
          <p:cNvPr id="375" name="Google Shape;375;p37"/>
          <p:cNvPicPr preferRelativeResize="0"/>
          <p:nvPr/>
        </p:nvPicPr>
        <p:blipFill>
          <a:blip r:embed="rId8">
            <a:alphaModFix/>
          </a:blip>
          <a:stretch>
            <a:fillRect/>
          </a:stretch>
        </p:blipFill>
        <p:spPr>
          <a:xfrm>
            <a:off x="4901976" y="3290976"/>
            <a:ext cx="327501" cy="327501"/>
          </a:xfrm>
          <a:prstGeom prst="rect">
            <a:avLst/>
          </a:prstGeom>
          <a:noFill/>
          <a:ln>
            <a:noFill/>
          </a:ln>
        </p:spPr>
      </p:pic>
      <p:pic>
        <p:nvPicPr>
          <p:cNvPr id="376" name="Google Shape;376;p37"/>
          <p:cNvPicPr preferRelativeResize="0"/>
          <p:nvPr/>
        </p:nvPicPr>
        <p:blipFill>
          <a:blip r:embed="rId9">
            <a:alphaModFix/>
          </a:blip>
          <a:stretch>
            <a:fillRect/>
          </a:stretch>
        </p:blipFill>
        <p:spPr>
          <a:xfrm>
            <a:off x="4079701" y="3966804"/>
            <a:ext cx="492300" cy="503959"/>
          </a:xfrm>
          <a:prstGeom prst="rect">
            <a:avLst/>
          </a:prstGeom>
          <a:noFill/>
          <a:ln>
            <a:noFill/>
          </a:ln>
        </p:spPr>
      </p:pic>
      <p:pic>
        <p:nvPicPr>
          <p:cNvPr id="377" name="Google Shape;377;p37"/>
          <p:cNvPicPr preferRelativeResize="0"/>
          <p:nvPr/>
        </p:nvPicPr>
        <p:blipFill>
          <a:blip r:embed="rId9">
            <a:alphaModFix/>
          </a:blip>
          <a:stretch>
            <a:fillRect/>
          </a:stretch>
        </p:blipFill>
        <p:spPr>
          <a:xfrm>
            <a:off x="3587401" y="3966804"/>
            <a:ext cx="492300" cy="503959"/>
          </a:xfrm>
          <a:prstGeom prst="rect">
            <a:avLst/>
          </a:prstGeom>
          <a:noFill/>
          <a:ln>
            <a:noFill/>
          </a:ln>
        </p:spPr>
      </p:pic>
      <p:pic>
        <p:nvPicPr>
          <p:cNvPr id="378" name="Google Shape;378;p37"/>
          <p:cNvPicPr preferRelativeResize="0"/>
          <p:nvPr/>
        </p:nvPicPr>
        <p:blipFill>
          <a:blip r:embed="rId9">
            <a:alphaModFix/>
          </a:blip>
          <a:stretch>
            <a:fillRect/>
          </a:stretch>
        </p:blipFill>
        <p:spPr>
          <a:xfrm>
            <a:off x="4572001" y="3966804"/>
            <a:ext cx="492300" cy="503959"/>
          </a:xfrm>
          <a:prstGeom prst="rect">
            <a:avLst/>
          </a:prstGeom>
          <a:noFill/>
          <a:ln>
            <a:noFill/>
          </a:ln>
        </p:spPr>
      </p:pic>
      <p:pic>
        <p:nvPicPr>
          <p:cNvPr id="379" name="Google Shape;379;p37"/>
          <p:cNvPicPr preferRelativeResize="0"/>
          <p:nvPr/>
        </p:nvPicPr>
        <p:blipFill>
          <a:blip r:embed="rId9">
            <a:alphaModFix/>
          </a:blip>
          <a:stretch>
            <a:fillRect/>
          </a:stretch>
        </p:blipFill>
        <p:spPr>
          <a:xfrm>
            <a:off x="5064301" y="3966804"/>
            <a:ext cx="492300" cy="503959"/>
          </a:xfrm>
          <a:prstGeom prst="rect">
            <a:avLst/>
          </a:prstGeom>
          <a:noFill/>
          <a:ln>
            <a:noFill/>
          </a:ln>
        </p:spPr>
      </p:pic>
      <p:pic>
        <p:nvPicPr>
          <p:cNvPr id="380" name="Google Shape;380;p37"/>
          <p:cNvPicPr preferRelativeResize="0"/>
          <p:nvPr/>
        </p:nvPicPr>
        <p:blipFill>
          <a:blip r:embed="rId5">
            <a:alphaModFix/>
          </a:blip>
          <a:stretch>
            <a:fillRect/>
          </a:stretch>
        </p:blipFill>
        <p:spPr>
          <a:xfrm>
            <a:off x="4169988" y="4647101"/>
            <a:ext cx="368514" cy="327500"/>
          </a:xfrm>
          <a:prstGeom prst="rect">
            <a:avLst/>
          </a:prstGeom>
          <a:noFill/>
          <a:ln>
            <a:noFill/>
          </a:ln>
        </p:spPr>
      </p:pic>
      <p:pic>
        <p:nvPicPr>
          <p:cNvPr id="381" name="Google Shape;381;p37"/>
          <p:cNvPicPr preferRelativeResize="0"/>
          <p:nvPr/>
        </p:nvPicPr>
        <p:blipFill>
          <a:blip r:embed="rId5">
            <a:alphaModFix/>
          </a:blip>
          <a:stretch>
            <a:fillRect/>
          </a:stretch>
        </p:blipFill>
        <p:spPr>
          <a:xfrm>
            <a:off x="4662288" y="4647101"/>
            <a:ext cx="368514" cy="327500"/>
          </a:xfrm>
          <a:prstGeom prst="rect">
            <a:avLst/>
          </a:prstGeom>
          <a:noFill/>
          <a:ln>
            <a:noFill/>
          </a:ln>
        </p:spPr>
      </p:pic>
      <p:pic>
        <p:nvPicPr>
          <p:cNvPr id="382" name="Google Shape;382;p37"/>
          <p:cNvPicPr preferRelativeResize="0"/>
          <p:nvPr/>
        </p:nvPicPr>
        <p:blipFill>
          <a:blip r:embed="rId5">
            <a:alphaModFix/>
          </a:blip>
          <a:stretch>
            <a:fillRect/>
          </a:stretch>
        </p:blipFill>
        <p:spPr>
          <a:xfrm>
            <a:off x="5154588" y="4647101"/>
            <a:ext cx="368514" cy="327500"/>
          </a:xfrm>
          <a:prstGeom prst="rect">
            <a:avLst/>
          </a:prstGeom>
          <a:noFill/>
          <a:ln>
            <a:noFill/>
          </a:ln>
        </p:spPr>
      </p:pic>
      <p:pic>
        <p:nvPicPr>
          <p:cNvPr id="383" name="Google Shape;383;p37"/>
          <p:cNvPicPr preferRelativeResize="0"/>
          <p:nvPr/>
        </p:nvPicPr>
        <p:blipFill>
          <a:blip r:embed="rId5">
            <a:alphaModFix/>
          </a:blip>
          <a:stretch>
            <a:fillRect/>
          </a:stretch>
        </p:blipFill>
        <p:spPr>
          <a:xfrm>
            <a:off x="3663700" y="2492201"/>
            <a:ext cx="368514" cy="327500"/>
          </a:xfrm>
          <a:prstGeom prst="rect">
            <a:avLst/>
          </a:prstGeom>
          <a:noFill/>
          <a:ln>
            <a:noFill/>
          </a:ln>
        </p:spPr>
      </p:pic>
      <p:pic>
        <p:nvPicPr>
          <p:cNvPr id="384" name="Google Shape;384;p37"/>
          <p:cNvPicPr preferRelativeResize="0"/>
          <p:nvPr/>
        </p:nvPicPr>
        <p:blipFill>
          <a:blip r:embed="rId5">
            <a:alphaModFix/>
          </a:blip>
          <a:stretch>
            <a:fillRect/>
          </a:stretch>
        </p:blipFill>
        <p:spPr>
          <a:xfrm>
            <a:off x="4127175" y="2492201"/>
            <a:ext cx="368514" cy="327500"/>
          </a:xfrm>
          <a:prstGeom prst="rect">
            <a:avLst/>
          </a:prstGeom>
          <a:noFill/>
          <a:ln>
            <a:noFill/>
          </a:ln>
        </p:spPr>
      </p:pic>
      <p:pic>
        <p:nvPicPr>
          <p:cNvPr id="385" name="Google Shape;385;p37"/>
          <p:cNvPicPr preferRelativeResize="0"/>
          <p:nvPr/>
        </p:nvPicPr>
        <p:blipFill>
          <a:blip r:embed="rId5">
            <a:alphaModFix/>
          </a:blip>
          <a:stretch>
            <a:fillRect/>
          </a:stretch>
        </p:blipFill>
        <p:spPr>
          <a:xfrm>
            <a:off x="4619475" y="2492201"/>
            <a:ext cx="368514" cy="327500"/>
          </a:xfrm>
          <a:prstGeom prst="rect">
            <a:avLst/>
          </a:prstGeom>
          <a:noFill/>
          <a:ln>
            <a:noFill/>
          </a:ln>
        </p:spPr>
      </p:pic>
      <p:pic>
        <p:nvPicPr>
          <p:cNvPr id="386" name="Google Shape;386;p37"/>
          <p:cNvPicPr preferRelativeResize="0"/>
          <p:nvPr/>
        </p:nvPicPr>
        <p:blipFill>
          <a:blip r:embed="rId5">
            <a:alphaModFix/>
          </a:blip>
          <a:stretch>
            <a:fillRect/>
          </a:stretch>
        </p:blipFill>
        <p:spPr>
          <a:xfrm>
            <a:off x="5111775" y="2492201"/>
            <a:ext cx="368514" cy="327500"/>
          </a:xfrm>
          <a:prstGeom prst="rect">
            <a:avLst/>
          </a:prstGeom>
          <a:noFill/>
          <a:ln>
            <a:noFill/>
          </a:ln>
        </p:spPr>
      </p:pic>
      <p:pic>
        <p:nvPicPr>
          <p:cNvPr id="387" name="Google Shape;387;p37"/>
          <p:cNvPicPr preferRelativeResize="0"/>
          <p:nvPr/>
        </p:nvPicPr>
        <p:blipFill>
          <a:blip r:embed="rId4">
            <a:alphaModFix/>
          </a:blip>
          <a:stretch>
            <a:fillRect/>
          </a:stretch>
        </p:blipFill>
        <p:spPr>
          <a:xfrm>
            <a:off x="3862137" y="1696300"/>
            <a:ext cx="492300" cy="492300"/>
          </a:xfrm>
          <a:prstGeom prst="rect">
            <a:avLst/>
          </a:prstGeom>
          <a:noFill/>
          <a:ln>
            <a:noFill/>
          </a:ln>
        </p:spPr>
      </p:pic>
      <p:pic>
        <p:nvPicPr>
          <p:cNvPr id="388" name="Google Shape;388;p37"/>
          <p:cNvPicPr preferRelativeResize="0"/>
          <p:nvPr/>
        </p:nvPicPr>
        <p:blipFill>
          <a:blip r:embed="rId4">
            <a:alphaModFix/>
          </a:blip>
          <a:stretch>
            <a:fillRect/>
          </a:stretch>
        </p:blipFill>
        <p:spPr>
          <a:xfrm>
            <a:off x="4832312" y="1696300"/>
            <a:ext cx="492300" cy="492300"/>
          </a:xfrm>
          <a:prstGeom prst="rect">
            <a:avLst/>
          </a:prstGeom>
          <a:noFill/>
          <a:ln>
            <a:noFill/>
          </a:ln>
        </p:spPr>
      </p:pic>
      <p:pic>
        <p:nvPicPr>
          <p:cNvPr id="389" name="Google Shape;389;p37"/>
          <p:cNvPicPr preferRelativeResize="0"/>
          <p:nvPr/>
        </p:nvPicPr>
        <p:blipFill>
          <a:blip r:embed="rId4">
            <a:alphaModFix/>
          </a:blip>
          <a:stretch>
            <a:fillRect/>
          </a:stretch>
        </p:blipFill>
        <p:spPr>
          <a:xfrm>
            <a:off x="5629362" y="1860700"/>
            <a:ext cx="492300" cy="492300"/>
          </a:xfrm>
          <a:prstGeom prst="rect">
            <a:avLst/>
          </a:prstGeom>
          <a:noFill/>
          <a:ln>
            <a:noFill/>
          </a:ln>
        </p:spPr>
      </p:pic>
      <p:cxnSp>
        <p:nvCxnSpPr>
          <p:cNvPr id="390" name="Google Shape;390;p37"/>
          <p:cNvCxnSpPr>
            <a:stCxn id="372" idx="0"/>
            <a:endCxn id="376" idx="2"/>
          </p:cNvCxnSpPr>
          <p:nvPr/>
        </p:nvCxnSpPr>
        <p:spPr>
          <a:xfrm flipH="1" rot="10800000">
            <a:off x="3890770" y="4470701"/>
            <a:ext cx="435000" cy="176400"/>
          </a:xfrm>
          <a:prstGeom prst="straightConnector1">
            <a:avLst/>
          </a:prstGeom>
          <a:noFill/>
          <a:ln cap="flat" cmpd="sng" w="9525">
            <a:solidFill>
              <a:schemeClr val="dk2"/>
            </a:solidFill>
            <a:prstDash val="solid"/>
            <a:round/>
            <a:headEnd len="med" w="med" type="none"/>
            <a:tailEnd len="med" w="med" type="none"/>
          </a:ln>
        </p:spPr>
      </p:cxnSp>
      <p:cxnSp>
        <p:nvCxnSpPr>
          <p:cNvPr id="391" name="Google Shape;391;p37"/>
          <p:cNvCxnSpPr>
            <a:stCxn id="380" idx="0"/>
            <a:endCxn id="377" idx="2"/>
          </p:cNvCxnSpPr>
          <p:nvPr/>
        </p:nvCxnSpPr>
        <p:spPr>
          <a:xfrm rot="10800000">
            <a:off x="3833445" y="4470701"/>
            <a:ext cx="520800" cy="176400"/>
          </a:xfrm>
          <a:prstGeom prst="straightConnector1">
            <a:avLst/>
          </a:prstGeom>
          <a:noFill/>
          <a:ln cap="flat" cmpd="sng" w="9525">
            <a:solidFill>
              <a:schemeClr val="dk2"/>
            </a:solidFill>
            <a:prstDash val="solid"/>
            <a:round/>
            <a:headEnd len="med" w="med" type="none"/>
            <a:tailEnd len="med" w="med" type="none"/>
          </a:ln>
        </p:spPr>
      </p:cxnSp>
      <p:cxnSp>
        <p:nvCxnSpPr>
          <p:cNvPr id="392" name="Google Shape;392;p37"/>
          <p:cNvCxnSpPr>
            <a:stCxn id="381" idx="0"/>
            <a:endCxn id="379" idx="2"/>
          </p:cNvCxnSpPr>
          <p:nvPr/>
        </p:nvCxnSpPr>
        <p:spPr>
          <a:xfrm flipH="1" rot="10800000">
            <a:off x="4846545" y="4470701"/>
            <a:ext cx="463800" cy="176400"/>
          </a:xfrm>
          <a:prstGeom prst="straightConnector1">
            <a:avLst/>
          </a:prstGeom>
          <a:noFill/>
          <a:ln cap="flat" cmpd="sng" w="9525">
            <a:solidFill>
              <a:schemeClr val="dk2"/>
            </a:solidFill>
            <a:prstDash val="solid"/>
            <a:round/>
            <a:headEnd len="med" w="med" type="none"/>
            <a:tailEnd len="med" w="med" type="none"/>
          </a:ln>
        </p:spPr>
      </p:cxnSp>
      <p:cxnSp>
        <p:nvCxnSpPr>
          <p:cNvPr id="393" name="Google Shape;393;p37"/>
          <p:cNvCxnSpPr>
            <a:stCxn id="381" idx="0"/>
            <a:endCxn id="377" idx="2"/>
          </p:cNvCxnSpPr>
          <p:nvPr/>
        </p:nvCxnSpPr>
        <p:spPr>
          <a:xfrm rot="10800000">
            <a:off x="3833445" y="4470701"/>
            <a:ext cx="1013100" cy="176400"/>
          </a:xfrm>
          <a:prstGeom prst="straightConnector1">
            <a:avLst/>
          </a:prstGeom>
          <a:noFill/>
          <a:ln cap="flat" cmpd="sng" w="9525">
            <a:solidFill>
              <a:schemeClr val="dk2"/>
            </a:solidFill>
            <a:prstDash val="solid"/>
            <a:round/>
            <a:headEnd len="med" w="med" type="none"/>
            <a:tailEnd len="med" w="med" type="none"/>
          </a:ln>
        </p:spPr>
      </p:cxnSp>
      <p:cxnSp>
        <p:nvCxnSpPr>
          <p:cNvPr id="394" name="Google Shape;394;p37"/>
          <p:cNvCxnSpPr>
            <a:stCxn id="381" idx="0"/>
            <a:endCxn id="376" idx="2"/>
          </p:cNvCxnSpPr>
          <p:nvPr/>
        </p:nvCxnSpPr>
        <p:spPr>
          <a:xfrm rot="10800000">
            <a:off x="4325745" y="4470701"/>
            <a:ext cx="520800" cy="176400"/>
          </a:xfrm>
          <a:prstGeom prst="straightConnector1">
            <a:avLst/>
          </a:prstGeom>
          <a:noFill/>
          <a:ln cap="flat" cmpd="sng" w="9525">
            <a:solidFill>
              <a:schemeClr val="dk2"/>
            </a:solidFill>
            <a:prstDash val="solid"/>
            <a:round/>
            <a:headEnd len="med" w="med" type="none"/>
            <a:tailEnd len="med" w="med" type="none"/>
          </a:ln>
        </p:spPr>
      </p:cxnSp>
      <p:cxnSp>
        <p:nvCxnSpPr>
          <p:cNvPr id="395" name="Google Shape;395;p37"/>
          <p:cNvCxnSpPr>
            <a:stCxn id="381" idx="0"/>
            <a:endCxn id="378" idx="2"/>
          </p:cNvCxnSpPr>
          <p:nvPr/>
        </p:nvCxnSpPr>
        <p:spPr>
          <a:xfrm rot="10800000">
            <a:off x="4818045" y="4470701"/>
            <a:ext cx="28500" cy="176400"/>
          </a:xfrm>
          <a:prstGeom prst="straightConnector1">
            <a:avLst/>
          </a:prstGeom>
          <a:noFill/>
          <a:ln cap="flat" cmpd="sng" w="9525">
            <a:solidFill>
              <a:schemeClr val="dk2"/>
            </a:solidFill>
            <a:prstDash val="solid"/>
            <a:round/>
            <a:headEnd len="med" w="med" type="none"/>
            <a:tailEnd len="med" w="med" type="none"/>
          </a:ln>
        </p:spPr>
      </p:cxnSp>
      <p:cxnSp>
        <p:nvCxnSpPr>
          <p:cNvPr id="396" name="Google Shape;396;p37"/>
          <p:cNvCxnSpPr>
            <a:stCxn id="382" idx="0"/>
            <a:endCxn id="378" idx="2"/>
          </p:cNvCxnSpPr>
          <p:nvPr/>
        </p:nvCxnSpPr>
        <p:spPr>
          <a:xfrm rot="10800000">
            <a:off x="4818045" y="4470701"/>
            <a:ext cx="520800" cy="176400"/>
          </a:xfrm>
          <a:prstGeom prst="straightConnector1">
            <a:avLst/>
          </a:prstGeom>
          <a:noFill/>
          <a:ln cap="flat" cmpd="sng" w="9525">
            <a:solidFill>
              <a:schemeClr val="dk2"/>
            </a:solidFill>
            <a:prstDash val="solid"/>
            <a:round/>
            <a:headEnd len="med" w="med" type="none"/>
            <a:tailEnd len="med" w="med" type="none"/>
          </a:ln>
        </p:spPr>
      </p:cxnSp>
      <p:cxnSp>
        <p:nvCxnSpPr>
          <p:cNvPr id="397" name="Google Shape;397;p37"/>
          <p:cNvCxnSpPr>
            <a:stCxn id="382" idx="0"/>
            <a:endCxn id="379" idx="2"/>
          </p:cNvCxnSpPr>
          <p:nvPr/>
        </p:nvCxnSpPr>
        <p:spPr>
          <a:xfrm rot="10800000">
            <a:off x="5310345" y="4470701"/>
            <a:ext cx="28500" cy="176400"/>
          </a:xfrm>
          <a:prstGeom prst="straightConnector1">
            <a:avLst/>
          </a:prstGeom>
          <a:noFill/>
          <a:ln cap="flat" cmpd="sng" w="9525">
            <a:solidFill>
              <a:schemeClr val="dk2"/>
            </a:solidFill>
            <a:prstDash val="solid"/>
            <a:round/>
            <a:headEnd len="med" w="med" type="none"/>
            <a:tailEnd len="med" w="med" type="none"/>
          </a:ln>
        </p:spPr>
      </p:cxnSp>
      <p:cxnSp>
        <p:nvCxnSpPr>
          <p:cNvPr id="398" name="Google Shape;398;p37"/>
          <p:cNvCxnSpPr>
            <a:stCxn id="380" idx="0"/>
            <a:endCxn id="379" idx="2"/>
          </p:cNvCxnSpPr>
          <p:nvPr/>
        </p:nvCxnSpPr>
        <p:spPr>
          <a:xfrm flipH="1" rot="10800000">
            <a:off x="4354245" y="4470701"/>
            <a:ext cx="956100" cy="176400"/>
          </a:xfrm>
          <a:prstGeom prst="straightConnector1">
            <a:avLst/>
          </a:prstGeom>
          <a:noFill/>
          <a:ln cap="flat" cmpd="sng" w="9525">
            <a:solidFill>
              <a:schemeClr val="dk2"/>
            </a:solidFill>
            <a:prstDash val="solid"/>
            <a:round/>
            <a:headEnd len="med" w="med" type="none"/>
            <a:tailEnd len="med" w="med" type="none"/>
          </a:ln>
        </p:spPr>
      </p:cxnSp>
      <p:cxnSp>
        <p:nvCxnSpPr>
          <p:cNvPr id="399" name="Google Shape;399;p37"/>
          <p:cNvCxnSpPr>
            <a:stCxn id="377" idx="0"/>
            <a:endCxn id="373" idx="2"/>
          </p:cNvCxnSpPr>
          <p:nvPr/>
        </p:nvCxnSpPr>
        <p:spPr>
          <a:xfrm flipH="1" rot="10800000">
            <a:off x="3833550" y="3617304"/>
            <a:ext cx="244800" cy="349500"/>
          </a:xfrm>
          <a:prstGeom prst="straightConnector1">
            <a:avLst/>
          </a:prstGeom>
          <a:noFill/>
          <a:ln cap="flat" cmpd="sng" w="9525">
            <a:solidFill>
              <a:schemeClr val="dk2"/>
            </a:solidFill>
            <a:prstDash val="solid"/>
            <a:round/>
            <a:headEnd len="med" w="med" type="none"/>
            <a:tailEnd len="med" w="med" type="none"/>
          </a:ln>
        </p:spPr>
      </p:cxnSp>
      <p:cxnSp>
        <p:nvCxnSpPr>
          <p:cNvPr id="400" name="Google Shape;400;p37"/>
          <p:cNvCxnSpPr>
            <a:stCxn id="376" idx="0"/>
            <a:endCxn id="373" idx="2"/>
          </p:cNvCxnSpPr>
          <p:nvPr/>
        </p:nvCxnSpPr>
        <p:spPr>
          <a:xfrm rot="10800000">
            <a:off x="4078350" y="3617304"/>
            <a:ext cx="247500" cy="349500"/>
          </a:xfrm>
          <a:prstGeom prst="straightConnector1">
            <a:avLst/>
          </a:prstGeom>
          <a:noFill/>
          <a:ln cap="flat" cmpd="sng" w="9525">
            <a:solidFill>
              <a:schemeClr val="dk2"/>
            </a:solidFill>
            <a:prstDash val="solid"/>
            <a:round/>
            <a:headEnd len="med" w="med" type="none"/>
            <a:tailEnd len="med" w="med" type="none"/>
          </a:ln>
        </p:spPr>
      </p:cxnSp>
      <p:cxnSp>
        <p:nvCxnSpPr>
          <p:cNvPr id="401" name="Google Shape;401;p37"/>
          <p:cNvCxnSpPr>
            <a:stCxn id="378" idx="0"/>
            <a:endCxn id="374" idx="2"/>
          </p:cNvCxnSpPr>
          <p:nvPr/>
        </p:nvCxnSpPr>
        <p:spPr>
          <a:xfrm rot="10800000">
            <a:off x="4562850" y="3618504"/>
            <a:ext cx="255300" cy="348300"/>
          </a:xfrm>
          <a:prstGeom prst="straightConnector1">
            <a:avLst/>
          </a:prstGeom>
          <a:noFill/>
          <a:ln cap="flat" cmpd="sng" w="9525">
            <a:solidFill>
              <a:schemeClr val="dk2"/>
            </a:solidFill>
            <a:prstDash val="solid"/>
            <a:round/>
            <a:headEnd len="med" w="med" type="none"/>
            <a:tailEnd len="med" w="med" type="none"/>
          </a:ln>
        </p:spPr>
      </p:cxnSp>
      <p:cxnSp>
        <p:nvCxnSpPr>
          <p:cNvPr id="402" name="Google Shape;402;p37"/>
          <p:cNvCxnSpPr>
            <a:stCxn id="379" idx="0"/>
            <a:endCxn id="375" idx="2"/>
          </p:cNvCxnSpPr>
          <p:nvPr/>
        </p:nvCxnSpPr>
        <p:spPr>
          <a:xfrm rot="10800000">
            <a:off x="5065650" y="3618504"/>
            <a:ext cx="244800" cy="348300"/>
          </a:xfrm>
          <a:prstGeom prst="straightConnector1">
            <a:avLst/>
          </a:prstGeom>
          <a:noFill/>
          <a:ln cap="flat" cmpd="sng" w="9525">
            <a:solidFill>
              <a:schemeClr val="dk2"/>
            </a:solidFill>
            <a:prstDash val="solid"/>
            <a:round/>
            <a:headEnd len="med" w="med" type="none"/>
            <a:tailEnd len="med" w="med" type="none"/>
          </a:ln>
        </p:spPr>
      </p:cxnSp>
      <p:cxnSp>
        <p:nvCxnSpPr>
          <p:cNvPr id="403" name="Google Shape;403;p37"/>
          <p:cNvCxnSpPr>
            <a:stCxn id="377" idx="0"/>
            <a:endCxn id="375" idx="2"/>
          </p:cNvCxnSpPr>
          <p:nvPr/>
        </p:nvCxnSpPr>
        <p:spPr>
          <a:xfrm flipH="1" rot="10800000">
            <a:off x="3833550" y="3618504"/>
            <a:ext cx="1232100" cy="348300"/>
          </a:xfrm>
          <a:prstGeom prst="straightConnector1">
            <a:avLst/>
          </a:prstGeom>
          <a:noFill/>
          <a:ln cap="flat" cmpd="sng" w="9525">
            <a:solidFill>
              <a:schemeClr val="dk2"/>
            </a:solidFill>
            <a:prstDash val="solid"/>
            <a:round/>
            <a:headEnd len="med" w="med" type="none"/>
            <a:tailEnd len="med" w="med" type="none"/>
          </a:ln>
        </p:spPr>
      </p:cxnSp>
      <p:cxnSp>
        <p:nvCxnSpPr>
          <p:cNvPr id="404" name="Google Shape;404;p37"/>
          <p:cNvCxnSpPr>
            <a:stCxn id="373" idx="0"/>
            <a:endCxn id="383" idx="2"/>
          </p:cNvCxnSpPr>
          <p:nvPr/>
        </p:nvCxnSpPr>
        <p:spPr>
          <a:xfrm rot="10800000">
            <a:off x="3847875" y="2819594"/>
            <a:ext cx="230400" cy="472500"/>
          </a:xfrm>
          <a:prstGeom prst="straightConnector1">
            <a:avLst/>
          </a:prstGeom>
          <a:noFill/>
          <a:ln cap="flat" cmpd="sng" w="9525">
            <a:solidFill>
              <a:schemeClr val="dk2"/>
            </a:solidFill>
            <a:prstDash val="solid"/>
            <a:round/>
            <a:headEnd len="med" w="med" type="none"/>
            <a:tailEnd len="med" w="med" type="none"/>
          </a:ln>
        </p:spPr>
      </p:cxnSp>
      <p:cxnSp>
        <p:nvCxnSpPr>
          <p:cNvPr id="405" name="Google Shape;405;p37"/>
          <p:cNvCxnSpPr>
            <a:stCxn id="375" idx="0"/>
            <a:endCxn id="386" idx="2"/>
          </p:cNvCxnSpPr>
          <p:nvPr/>
        </p:nvCxnSpPr>
        <p:spPr>
          <a:xfrm flipH="1" rot="10800000">
            <a:off x="5065726" y="2819676"/>
            <a:ext cx="230400" cy="471300"/>
          </a:xfrm>
          <a:prstGeom prst="straightConnector1">
            <a:avLst/>
          </a:prstGeom>
          <a:noFill/>
          <a:ln cap="flat" cmpd="sng" w="9525">
            <a:solidFill>
              <a:schemeClr val="dk2"/>
            </a:solidFill>
            <a:prstDash val="solid"/>
            <a:round/>
            <a:headEnd len="med" w="med" type="none"/>
            <a:tailEnd len="med" w="med" type="none"/>
          </a:ln>
        </p:spPr>
      </p:cxnSp>
      <p:cxnSp>
        <p:nvCxnSpPr>
          <p:cNvPr id="406" name="Google Shape;406;p37"/>
          <p:cNvCxnSpPr>
            <a:stCxn id="375" idx="0"/>
            <a:endCxn id="385" idx="2"/>
          </p:cNvCxnSpPr>
          <p:nvPr/>
        </p:nvCxnSpPr>
        <p:spPr>
          <a:xfrm rot="10800000">
            <a:off x="4803826" y="2819676"/>
            <a:ext cx="261900" cy="471300"/>
          </a:xfrm>
          <a:prstGeom prst="straightConnector1">
            <a:avLst/>
          </a:prstGeom>
          <a:noFill/>
          <a:ln cap="flat" cmpd="sng" w="9525">
            <a:solidFill>
              <a:schemeClr val="dk2"/>
            </a:solidFill>
            <a:prstDash val="solid"/>
            <a:round/>
            <a:headEnd len="med" w="med" type="none"/>
            <a:tailEnd len="med" w="med" type="none"/>
          </a:ln>
        </p:spPr>
      </p:cxnSp>
      <p:cxnSp>
        <p:nvCxnSpPr>
          <p:cNvPr id="407" name="Google Shape;407;p37"/>
          <p:cNvCxnSpPr>
            <a:stCxn id="375" idx="0"/>
            <a:endCxn id="384" idx="2"/>
          </p:cNvCxnSpPr>
          <p:nvPr/>
        </p:nvCxnSpPr>
        <p:spPr>
          <a:xfrm rot="10800000">
            <a:off x="4311526" y="2819676"/>
            <a:ext cx="754200" cy="471300"/>
          </a:xfrm>
          <a:prstGeom prst="straightConnector1">
            <a:avLst/>
          </a:prstGeom>
          <a:noFill/>
          <a:ln cap="flat" cmpd="sng" w="9525">
            <a:solidFill>
              <a:schemeClr val="dk2"/>
            </a:solidFill>
            <a:prstDash val="solid"/>
            <a:round/>
            <a:headEnd len="med" w="med" type="none"/>
            <a:tailEnd len="med" w="med" type="none"/>
          </a:ln>
        </p:spPr>
      </p:cxnSp>
      <p:cxnSp>
        <p:nvCxnSpPr>
          <p:cNvPr id="408" name="Google Shape;408;p37"/>
          <p:cNvCxnSpPr>
            <a:stCxn id="374" idx="0"/>
            <a:endCxn id="385" idx="2"/>
          </p:cNvCxnSpPr>
          <p:nvPr/>
        </p:nvCxnSpPr>
        <p:spPr>
          <a:xfrm flipH="1" rot="10800000">
            <a:off x="4562775" y="2819675"/>
            <a:ext cx="240900" cy="47130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37"/>
          <p:cNvCxnSpPr>
            <a:stCxn id="383" idx="0"/>
            <a:endCxn id="371" idx="2"/>
          </p:cNvCxnSpPr>
          <p:nvPr/>
        </p:nvCxnSpPr>
        <p:spPr>
          <a:xfrm rot="10800000">
            <a:off x="3245857" y="2294201"/>
            <a:ext cx="602100" cy="198000"/>
          </a:xfrm>
          <a:prstGeom prst="straightConnector1">
            <a:avLst/>
          </a:prstGeom>
          <a:noFill/>
          <a:ln cap="flat" cmpd="sng" w="9525">
            <a:solidFill>
              <a:schemeClr val="dk2"/>
            </a:solidFill>
            <a:prstDash val="solid"/>
            <a:round/>
            <a:headEnd len="med" w="med" type="none"/>
            <a:tailEnd len="med" w="med" type="none"/>
          </a:ln>
        </p:spPr>
      </p:cxnSp>
      <p:cxnSp>
        <p:nvCxnSpPr>
          <p:cNvPr id="410" name="Google Shape;410;p37"/>
          <p:cNvCxnSpPr>
            <a:stCxn id="383" idx="0"/>
            <a:endCxn id="387" idx="2"/>
          </p:cNvCxnSpPr>
          <p:nvPr/>
        </p:nvCxnSpPr>
        <p:spPr>
          <a:xfrm flipH="1" rot="10800000">
            <a:off x="3847957" y="2188601"/>
            <a:ext cx="260400" cy="303600"/>
          </a:xfrm>
          <a:prstGeom prst="straightConnector1">
            <a:avLst/>
          </a:prstGeom>
          <a:noFill/>
          <a:ln cap="flat" cmpd="sng" w="9525">
            <a:solidFill>
              <a:schemeClr val="dk2"/>
            </a:solidFill>
            <a:prstDash val="solid"/>
            <a:round/>
            <a:headEnd len="med" w="med" type="none"/>
            <a:tailEnd len="med" w="med" type="none"/>
          </a:ln>
        </p:spPr>
      </p:cxnSp>
      <p:cxnSp>
        <p:nvCxnSpPr>
          <p:cNvPr id="411" name="Google Shape;411;p37"/>
          <p:cNvCxnSpPr>
            <a:stCxn id="384" idx="0"/>
            <a:endCxn id="371" idx="2"/>
          </p:cNvCxnSpPr>
          <p:nvPr/>
        </p:nvCxnSpPr>
        <p:spPr>
          <a:xfrm rot="10800000">
            <a:off x="3245832" y="2294201"/>
            <a:ext cx="1065600" cy="198000"/>
          </a:xfrm>
          <a:prstGeom prst="straightConnector1">
            <a:avLst/>
          </a:prstGeom>
          <a:noFill/>
          <a:ln cap="flat" cmpd="sng" w="9525">
            <a:solidFill>
              <a:schemeClr val="dk2"/>
            </a:solidFill>
            <a:prstDash val="solid"/>
            <a:round/>
            <a:headEnd len="med" w="med" type="none"/>
            <a:tailEnd len="med" w="med" type="none"/>
          </a:ln>
        </p:spPr>
      </p:cxnSp>
      <p:cxnSp>
        <p:nvCxnSpPr>
          <p:cNvPr id="412" name="Google Shape;412;p37"/>
          <p:cNvCxnSpPr>
            <a:stCxn id="384" idx="0"/>
            <a:endCxn id="388" idx="2"/>
          </p:cNvCxnSpPr>
          <p:nvPr/>
        </p:nvCxnSpPr>
        <p:spPr>
          <a:xfrm flipH="1" rot="10800000">
            <a:off x="4311432" y="2188601"/>
            <a:ext cx="767100" cy="303600"/>
          </a:xfrm>
          <a:prstGeom prst="straightConnector1">
            <a:avLst/>
          </a:prstGeom>
          <a:noFill/>
          <a:ln cap="flat" cmpd="sng" w="9525">
            <a:solidFill>
              <a:schemeClr val="dk2"/>
            </a:solidFill>
            <a:prstDash val="solid"/>
            <a:round/>
            <a:headEnd len="med" w="med" type="none"/>
            <a:tailEnd len="med" w="med" type="none"/>
          </a:ln>
        </p:spPr>
      </p:cxnSp>
      <p:cxnSp>
        <p:nvCxnSpPr>
          <p:cNvPr id="413" name="Google Shape;413;p37"/>
          <p:cNvCxnSpPr>
            <a:stCxn id="384" idx="0"/>
            <a:endCxn id="389" idx="2"/>
          </p:cNvCxnSpPr>
          <p:nvPr/>
        </p:nvCxnSpPr>
        <p:spPr>
          <a:xfrm flipH="1" rot="10800000">
            <a:off x="4311432" y="2353001"/>
            <a:ext cx="1564200" cy="139200"/>
          </a:xfrm>
          <a:prstGeom prst="straightConnector1">
            <a:avLst/>
          </a:prstGeom>
          <a:noFill/>
          <a:ln cap="flat" cmpd="sng" w="9525">
            <a:solidFill>
              <a:schemeClr val="dk2"/>
            </a:solidFill>
            <a:prstDash val="solid"/>
            <a:round/>
            <a:headEnd len="med" w="med" type="none"/>
            <a:tailEnd len="med" w="med" type="none"/>
          </a:ln>
        </p:spPr>
      </p:cxnSp>
      <p:cxnSp>
        <p:nvCxnSpPr>
          <p:cNvPr id="414" name="Google Shape;414;p37"/>
          <p:cNvCxnSpPr>
            <a:stCxn id="386" idx="0"/>
            <a:endCxn id="388" idx="2"/>
          </p:cNvCxnSpPr>
          <p:nvPr/>
        </p:nvCxnSpPr>
        <p:spPr>
          <a:xfrm rot="10800000">
            <a:off x="5078532" y="2188601"/>
            <a:ext cx="217500" cy="303600"/>
          </a:xfrm>
          <a:prstGeom prst="straightConnector1">
            <a:avLst/>
          </a:prstGeom>
          <a:noFill/>
          <a:ln cap="flat" cmpd="sng" w="9525">
            <a:solidFill>
              <a:schemeClr val="dk2"/>
            </a:solidFill>
            <a:prstDash val="solid"/>
            <a:round/>
            <a:headEnd len="med" w="med" type="none"/>
            <a:tailEnd len="med" w="med" type="none"/>
          </a:ln>
        </p:spPr>
      </p:cxnSp>
      <p:cxnSp>
        <p:nvCxnSpPr>
          <p:cNvPr id="415" name="Google Shape;415;p37"/>
          <p:cNvCxnSpPr>
            <a:stCxn id="385" idx="0"/>
            <a:endCxn id="387" idx="2"/>
          </p:cNvCxnSpPr>
          <p:nvPr/>
        </p:nvCxnSpPr>
        <p:spPr>
          <a:xfrm rot="10800000">
            <a:off x="4108332" y="2188601"/>
            <a:ext cx="695400" cy="303600"/>
          </a:xfrm>
          <a:prstGeom prst="straightConnector1">
            <a:avLst/>
          </a:prstGeom>
          <a:noFill/>
          <a:ln cap="flat" cmpd="sng" w="9525">
            <a:solidFill>
              <a:schemeClr val="dk2"/>
            </a:solidFill>
            <a:prstDash val="solid"/>
            <a:round/>
            <a:headEnd len="med" w="med" type="none"/>
            <a:tailEnd len="med" w="med" type="none"/>
          </a:ln>
        </p:spPr>
      </p:cxnSp>
      <p:pic>
        <p:nvPicPr>
          <p:cNvPr id="416" name="Google Shape;416;p37"/>
          <p:cNvPicPr preferRelativeResize="0"/>
          <p:nvPr/>
        </p:nvPicPr>
        <p:blipFill>
          <a:blip r:embed="rId10">
            <a:alphaModFix/>
          </a:blip>
          <a:stretch>
            <a:fillRect/>
          </a:stretch>
        </p:blipFill>
        <p:spPr>
          <a:xfrm flipH="1">
            <a:off x="3114925" y="972715"/>
            <a:ext cx="261900" cy="654750"/>
          </a:xfrm>
          <a:prstGeom prst="rect">
            <a:avLst/>
          </a:prstGeom>
          <a:noFill/>
          <a:ln>
            <a:noFill/>
          </a:ln>
        </p:spPr>
      </p:pic>
      <p:pic>
        <p:nvPicPr>
          <p:cNvPr id="417" name="Google Shape;417;p37"/>
          <p:cNvPicPr preferRelativeResize="0"/>
          <p:nvPr/>
        </p:nvPicPr>
        <p:blipFill>
          <a:blip r:embed="rId10">
            <a:alphaModFix/>
          </a:blip>
          <a:stretch>
            <a:fillRect/>
          </a:stretch>
        </p:blipFill>
        <p:spPr>
          <a:xfrm flipH="1">
            <a:off x="4946473" y="877140"/>
            <a:ext cx="261900" cy="654750"/>
          </a:xfrm>
          <a:prstGeom prst="rect">
            <a:avLst/>
          </a:prstGeom>
          <a:noFill/>
          <a:ln>
            <a:noFill/>
          </a:ln>
        </p:spPr>
      </p:pic>
      <p:pic>
        <p:nvPicPr>
          <p:cNvPr id="418" name="Google Shape;418;p37"/>
          <p:cNvPicPr preferRelativeResize="0"/>
          <p:nvPr/>
        </p:nvPicPr>
        <p:blipFill>
          <a:blip r:embed="rId11">
            <a:alphaModFix/>
          </a:blip>
          <a:stretch>
            <a:fillRect/>
          </a:stretch>
        </p:blipFill>
        <p:spPr>
          <a:xfrm>
            <a:off x="3944526" y="931478"/>
            <a:ext cx="327500" cy="659220"/>
          </a:xfrm>
          <a:prstGeom prst="rect">
            <a:avLst/>
          </a:prstGeom>
          <a:noFill/>
          <a:ln>
            <a:noFill/>
          </a:ln>
        </p:spPr>
      </p:pic>
      <p:pic>
        <p:nvPicPr>
          <p:cNvPr id="419" name="Google Shape;419;p37"/>
          <p:cNvPicPr preferRelativeResize="0"/>
          <p:nvPr/>
        </p:nvPicPr>
        <p:blipFill>
          <a:blip r:embed="rId11">
            <a:alphaModFix/>
          </a:blip>
          <a:stretch>
            <a:fillRect/>
          </a:stretch>
        </p:blipFill>
        <p:spPr>
          <a:xfrm>
            <a:off x="5711751" y="970490"/>
            <a:ext cx="327500" cy="659220"/>
          </a:xfrm>
          <a:prstGeom prst="rect">
            <a:avLst/>
          </a:prstGeom>
          <a:noFill/>
          <a:ln>
            <a:noFill/>
          </a:ln>
        </p:spPr>
      </p:pic>
      <p:cxnSp>
        <p:nvCxnSpPr>
          <p:cNvPr id="420" name="Google Shape;420;p37"/>
          <p:cNvCxnSpPr>
            <a:stCxn id="416" idx="2"/>
            <a:endCxn id="371" idx="0"/>
          </p:cNvCxnSpPr>
          <p:nvPr/>
        </p:nvCxnSpPr>
        <p:spPr>
          <a:xfrm>
            <a:off x="3245875" y="1627466"/>
            <a:ext cx="0" cy="174600"/>
          </a:xfrm>
          <a:prstGeom prst="straightConnector1">
            <a:avLst/>
          </a:prstGeom>
          <a:noFill/>
          <a:ln cap="flat" cmpd="sng" w="9525">
            <a:solidFill>
              <a:schemeClr val="dk2"/>
            </a:solidFill>
            <a:prstDash val="solid"/>
            <a:round/>
            <a:headEnd len="med" w="med" type="none"/>
            <a:tailEnd len="med" w="med" type="none"/>
          </a:ln>
        </p:spPr>
      </p:cxnSp>
      <p:cxnSp>
        <p:nvCxnSpPr>
          <p:cNvPr id="421" name="Google Shape;421;p37"/>
          <p:cNvCxnSpPr>
            <a:stCxn id="418" idx="2"/>
            <a:endCxn id="387" idx="0"/>
          </p:cNvCxnSpPr>
          <p:nvPr/>
        </p:nvCxnSpPr>
        <p:spPr>
          <a:xfrm>
            <a:off x="4108276" y="1590698"/>
            <a:ext cx="0" cy="105600"/>
          </a:xfrm>
          <a:prstGeom prst="straightConnector1">
            <a:avLst/>
          </a:prstGeom>
          <a:noFill/>
          <a:ln cap="flat" cmpd="sng" w="9525">
            <a:solidFill>
              <a:schemeClr val="dk2"/>
            </a:solidFill>
            <a:prstDash val="solid"/>
            <a:round/>
            <a:headEnd len="med" w="med" type="none"/>
            <a:tailEnd len="med" w="med" type="none"/>
          </a:ln>
        </p:spPr>
      </p:cxnSp>
      <p:cxnSp>
        <p:nvCxnSpPr>
          <p:cNvPr id="422" name="Google Shape;422;p37"/>
          <p:cNvCxnSpPr>
            <a:stCxn id="417" idx="2"/>
            <a:endCxn id="388" idx="0"/>
          </p:cNvCxnSpPr>
          <p:nvPr/>
        </p:nvCxnSpPr>
        <p:spPr>
          <a:xfrm>
            <a:off x="5077423" y="1531891"/>
            <a:ext cx="900" cy="164400"/>
          </a:xfrm>
          <a:prstGeom prst="straightConnector1">
            <a:avLst/>
          </a:prstGeom>
          <a:noFill/>
          <a:ln cap="flat" cmpd="sng" w="9525">
            <a:solidFill>
              <a:schemeClr val="dk2"/>
            </a:solidFill>
            <a:prstDash val="solid"/>
            <a:round/>
            <a:headEnd len="med" w="med" type="none"/>
            <a:tailEnd len="med" w="med" type="none"/>
          </a:ln>
        </p:spPr>
      </p:cxnSp>
      <p:cxnSp>
        <p:nvCxnSpPr>
          <p:cNvPr id="423" name="Google Shape;423;p37"/>
          <p:cNvCxnSpPr>
            <a:stCxn id="419" idx="2"/>
            <a:endCxn id="389" idx="0"/>
          </p:cNvCxnSpPr>
          <p:nvPr/>
        </p:nvCxnSpPr>
        <p:spPr>
          <a:xfrm>
            <a:off x="5875501" y="1629711"/>
            <a:ext cx="0" cy="231000"/>
          </a:xfrm>
          <a:prstGeom prst="straightConnector1">
            <a:avLst/>
          </a:prstGeom>
          <a:noFill/>
          <a:ln cap="flat" cmpd="sng" w="9525">
            <a:solidFill>
              <a:schemeClr val="dk2"/>
            </a:solidFill>
            <a:prstDash val="solid"/>
            <a:round/>
            <a:headEnd len="med" w="med" type="none"/>
            <a:tailEnd len="med" w="med" type="none"/>
          </a:ln>
        </p:spPr>
      </p:cxnSp>
      <p:sp>
        <p:nvSpPr>
          <p:cNvPr id="424" name="Google Shape;424;p37"/>
          <p:cNvSpPr txBox="1"/>
          <p:nvPr/>
        </p:nvSpPr>
        <p:spPr>
          <a:xfrm>
            <a:off x="5669848" y="1414009"/>
            <a:ext cx="138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chemeClr val="lt1"/>
                </a:solidFill>
                <a:latin typeface="Lato"/>
                <a:ea typeface="Lato"/>
                <a:cs typeface="Lato"/>
                <a:sym typeface="Lato"/>
              </a:rPr>
              <a:t>Sur Site</a:t>
            </a:r>
            <a:endParaRPr b="1">
              <a:solidFill>
                <a:schemeClr val="lt1"/>
              </a:solidFill>
              <a:latin typeface="Lato"/>
              <a:ea typeface="Lato"/>
              <a:cs typeface="Lato"/>
              <a:sym typeface="Lato"/>
            </a:endParaRPr>
          </a:p>
        </p:txBody>
      </p:sp>
      <p:sp>
        <p:nvSpPr>
          <p:cNvPr id="425" name="Google Shape;425;p37"/>
          <p:cNvSpPr/>
          <p:nvPr/>
        </p:nvSpPr>
        <p:spPr>
          <a:xfrm>
            <a:off x="6927125" y="836250"/>
            <a:ext cx="2003100" cy="405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On Premise (ou “Sur Site” )</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Rien dans le Cloud. </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Tout est présent dans l’entreprise.</a:t>
            </a:r>
            <a:endParaRPr>
              <a:latin typeface="Lato"/>
              <a:ea typeface="Lato"/>
              <a:cs typeface="Lato"/>
              <a:sym typeface="Lato"/>
            </a:endParaRPr>
          </a:p>
        </p:txBody>
      </p:sp>
      <p:pic>
        <p:nvPicPr>
          <p:cNvPr id="426" name="Google Shape;426;p37"/>
          <p:cNvPicPr preferRelativeResize="0"/>
          <p:nvPr/>
        </p:nvPicPr>
        <p:blipFill>
          <a:blip r:embed="rId12">
            <a:alphaModFix/>
          </a:blip>
          <a:stretch>
            <a:fillRect/>
          </a:stretch>
        </p:blipFill>
        <p:spPr>
          <a:xfrm>
            <a:off x="3077947" y="999655"/>
            <a:ext cx="327500" cy="600909"/>
          </a:xfrm>
          <a:prstGeom prst="rect">
            <a:avLst/>
          </a:prstGeom>
          <a:noFill/>
          <a:ln>
            <a:noFill/>
          </a:ln>
        </p:spPr>
      </p:pic>
      <p:pic>
        <p:nvPicPr>
          <p:cNvPr id="427" name="Google Shape;427;p37"/>
          <p:cNvPicPr preferRelativeResize="0"/>
          <p:nvPr/>
        </p:nvPicPr>
        <p:blipFill>
          <a:blip r:embed="rId12">
            <a:alphaModFix/>
          </a:blip>
          <a:stretch>
            <a:fillRect/>
          </a:stretch>
        </p:blipFill>
        <p:spPr>
          <a:xfrm>
            <a:off x="4901972" y="930980"/>
            <a:ext cx="327500" cy="600909"/>
          </a:xfrm>
          <a:prstGeom prst="rect">
            <a:avLst/>
          </a:prstGeom>
          <a:noFill/>
          <a:ln>
            <a:noFill/>
          </a:ln>
        </p:spPr>
      </p:pic>
      <p:pic>
        <p:nvPicPr>
          <p:cNvPr id="428" name="Google Shape;428;p37"/>
          <p:cNvPicPr preferRelativeResize="0"/>
          <p:nvPr/>
        </p:nvPicPr>
        <p:blipFill>
          <a:blip r:embed="rId13">
            <a:alphaModFix/>
          </a:blip>
          <a:stretch>
            <a:fillRect/>
          </a:stretch>
        </p:blipFill>
        <p:spPr>
          <a:xfrm>
            <a:off x="3817600" y="980675"/>
            <a:ext cx="602100" cy="602100"/>
          </a:xfrm>
          <a:prstGeom prst="rect">
            <a:avLst/>
          </a:prstGeom>
          <a:noFill/>
          <a:ln>
            <a:noFill/>
          </a:ln>
        </p:spPr>
      </p:pic>
      <p:pic>
        <p:nvPicPr>
          <p:cNvPr id="429" name="Google Shape;429;p37"/>
          <p:cNvPicPr preferRelativeResize="0"/>
          <p:nvPr/>
        </p:nvPicPr>
        <p:blipFill>
          <a:blip r:embed="rId13">
            <a:alphaModFix/>
          </a:blip>
          <a:stretch>
            <a:fillRect/>
          </a:stretch>
        </p:blipFill>
        <p:spPr>
          <a:xfrm>
            <a:off x="5574450" y="1000175"/>
            <a:ext cx="602100" cy="602100"/>
          </a:xfrm>
          <a:prstGeom prst="rect">
            <a:avLst/>
          </a:prstGeom>
          <a:noFill/>
          <a:ln>
            <a:noFill/>
          </a:ln>
        </p:spPr>
      </p:pic>
      <p:pic>
        <p:nvPicPr>
          <p:cNvPr id="430" name="Google Shape;430;p37"/>
          <p:cNvPicPr preferRelativeResize="0"/>
          <p:nvPr/>
        </p:nvPicPr>
        <p:blipFill>
          <a:blip r:embed="rId14">
            <a:alphaModFix/>
          </a:blip>
          <a:stretch>
            <a:fillRect/>
          </a:stretch>
        </p:blipFill>
        <p:spPr>
          <a:xfrm>
            <a:off x="7501895" y="4905878"/>
            <a:ext cx="1440454" cy="2487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blockchains privées : avantages</a:t>
            </a:r>
            <a:endParaRPr/>
          </a:p>
        </p:txBody>
      </p:sp>
      <p:pic>
        <p:nvPicPr>
          <p:cNvPr id="1414" name="Google Shape;1414;p127"/>
          <p:cNvPicPr preferRelativeResize="0"/>
          <p:nvPr/>
        </p:nvPicPr>
        <p:blipFill>
          <a:blip r:embed="rId3">
            <a:alphaModFix/>
          </a:blip>
          <a:stretch>
            <a:fillRect/>
          </a:stretch>
        </p:blipFill>
        <p:spPr>
          <a:xfrm>
            <a:off x="2440875" y="1251525"/>
            <a:ext cx="4752152" cy="353084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1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blockchains privées : inconvénients</a:t>
            </a:r>
            <a:endParaRPr/>
          </a:p>
        </p:txBody>
      </p:sp>
      <p:sp>
        <p:nvSpPr>
          <p:cNvPr id="1420" name="Google Shape;1420;p1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fr"/>
              <a:t>Les inconvénients des blockchains privées incluent l’affirmation controversée qu’elles ne sont pas de véritables blockchains.</a:t>
            </a:r>
            <a:endParaRPr/>
          </a:p>
          <a:p>
            <a:pPr indent="0" lvl="0" marL="0" marR="0" rtl="0" algn="just">
              <a:lnSpc>
                <a:spcPct val="115000"/>
              </a:lnSpc>
              <a:spcBef>
                <a:spcPts val="1200"/>
              </a:spcBef>
              <a:spcAft>
                <a:spcPts val="0"/>
              </a:spcAft>
              <a:buNone/>
            </a:pPr>
            <a:r>
              <a:rPr lang="fr"/>
              <a:t>La philosophie de base de la blockchain est la décentralisation. Il est également plus difficile d’obtenir une confiance totale dans les informations, puisque des nœuds centralisés déterminent ce qui est valide. </a:t>
            </a:r>
            <a:endParaRPr/>
          </a:p>
          <a:p>
            <a:pPr indent="0" lvl="0" marL="0" marR="0" rtl="0" algn="just">
              <a:lnSpc>
                <a:spcPct val="115000"/>
              </a:lnSpc>
              <a:spcBef>
                <a:spcPts val="1200"/>
              </a:spcBef>
              <a:spcAft>
                <a:spcPts val="1200"/>
              </a:spcAft>
              <a:buNone/>
            </a:pPr>
            <a:r>
              <a:rPr lang="fr"/>
              <a:t>Le petit nombre de nœuds peut également signifier une sécurité moindre. Si quelques nœuds se rebellent, la méthode de consensus peut être compromise.</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1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blockchains privées : inconvénients</a:t>
            </a:r>
            <a:endParaRPr/>
          </a:p>
        </p:txBody>
      </p:sp>
      <p:sp>
        <p:nvSpPr>
          <p:cNvPr id="1426" name="Google Shape;1426;p1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Le code source des blockchains privées est souvent propriétaire et fermé. Les utilisateurs ne peuvent pas le vérifier ou le confirmer de manière indépendante, ce qui peut conduire à une sécurité moindre. L’anonymat n’existe pas non plus sur une blockchain privée.</a:t>
            </a:r>
            <a:endParaRPr/>
          </a:p>
        </p:txBody>
      </p:sp>
      <p:pic>
        <p:nvPicPr>
          <p:cNvPr id="1427" name="Google Shape;1427;p129"/>
          <p:cNvPicPr preferRelativeResize="0"/>
          <p:nvPr/>
        </p:nvPicPr>
        <p:blipFill>
          <a:blip r:embed="rId3">
            <a:alphaModFix/>
          </a:blip>
          <a:stretch>
            <a:fillRect/>
          </a:stretch>
        </p:blipFill>
        <p:spPr>
          <a:xfrm>
            <a:off x="1729825" y="2850000"/>
            <a:ext cx="2252523" cy="2018350"/>
          </a:xfrm>
          <a:prstGeom prst="rect">
            <a:avLst/>
          </a:prstGeom>
          <a:noFill/>
          <a:ln>
            <a:noFill/>
          </a:ln>
        </p:spPr>
      </p:pic>
      <p:pic>
        <p:nvPicPr>
          <p:cNvPr id="1428" name="Google Shape;1428;p129"/>
          <p:cNvPicPr preferRelativeResize="0"/>
          <p:nvPr/>
        </p:nvPicPr>
        <p:blipFill>
          <a:blip r:embed="rId4">
            <a:alphaModFix/>
          </a:blip>
          <a:stretch>
            <a:fillRect/>
          </a:stretch>
        </p:blipFill>
        <p:spPr>
          <a:xfrm>
            <a:off x="5380723" y="2978875"/>
            <a:ext cx="2190750" cy="1581150"/>
          </a:xfrm>
          <a:prstGeom prst="rect">
            <a:avLst/>
          </a:prstGeom>
          <a:noFill/>
          <a:ln>
            <a:noFill/>
          </a:ln>
        </p:spPr>
      </p:pic>
      <p:sp>
        <p:nvSpPr>
          <p:cNvPr id="1429" name="Google Shape;1429;p129"/>
          <p:cNvSpPr/>
          <p:nvPr/>
        </p:nvSpPr>
        <p:spPr>
          <a:xfrm>
            <a:off x="3982350" y="3495550"/>
            <a:ext cx="1399500" cy="61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blockchains privées</a:t>
            </a:r>
            <a:endParaRPr/>
          </a:p>
        </p:txBody>
      </p:sp>
      <p:sp>
        <p:nvSpPr>
          <p:cNvPr id="1435" name="Google Shape;1435;p130"/>
          <p:cNvSpPr txBox="1"/>
          <p:nvPr>
            <p:ph idx="1" type="body"/>
          </p:nvPr>
        </p:nvSpPr>
        <p:spPr>
          <a:xfrm>
            <a:off x="1297500" y="1415150"/>
            <a:ext cx="7038900" cy="18594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fr"/>
              <a:t>La rapidité des blockchains privées les rend idéales pour les cas où la blockchain doit être cryptographiquement sécurisée mais où l’entité qui la contrôle ne veut pas que le public ait accès aux informations.</a:t>
            </a:r>
            <a:endParaRPr/>
          </a:p>
          <a:p>
            <a:pPr indent="0" lvl="0" marL="0" rtl="0" algn="just">
              <a:spcBef>
                <a:spcPts val="1200"/>
              </a:spcBef>
              <a:spcAft>
                <a:spcPts val="0"/>
              </a:spcAft>
              <a:buNone/>
            </a:pPr>
            <a:r>
              <a:rPr lang="fr"/>
              <a:t>Aujourd’hui les entreprises sont de plus en plus nombreuses à adopter cette technologie.</a:t>
            </a:r>
            <a:endParaRPr/>
          </a:p>
          <a:p>
            <a:pPr indent="0" lvl="0" marL="0" rtl="0" algn="just">
              <a:spcBef>
                <a:spcPts val="1200"/>
              </a:spcBef>
              <a:spcAft>
                <a:spcPts val="1200"/>
              </a:spcAft>
              <a:buNone/>
            </a:pPr>
            <a:r>
              <a:rPr lang="fr"/>
              <a:t>Le meilleur exemple français reste LVMH (Louis Vuitton Moët Hennessy) pour ses produits de luxe.</a:t>
            </a:r>
            <a:endParaRPr/>
          </a:p>
        </p:txBody>
      </p:sp>
      <p:pic>
        <p:nvPicPr>
          <p:cNvPr id="1436" name="Google Shape;1436;p130"/>
          <p:cNvPicPr preferRelativeResize="0"/>
          <p:nvPr/>
        </p:nvPicPr>
        <p:blipFill>
          <a:blip r:embed="rId3">
            <a:alphaModFix/>
          </a:blip>
          <a:stretch>
            <a:fillRect/>
          </a:stretch>
        </p:blipFill>
        <p:spPr>
          <a:xfrm>
            <a:off x="3207500" y="3193568"/>
            <a:ext cx="3218900" cy="17586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exemple : Walmart</a:t>
            </a:r>
            <a:endParaRPr/>
          </a:p>
        </p:txBody>
      </p:sp>
      <p:pic>
        <p:nvPicPr>
          <p:cNvPr id="1442" name="Google Shape;1442;p131"/>
          <p:cNvPicPr preferRelativeResize="0"/>
          <p:nvPr/>
        </p:nvPicPr>
        <p:blipFill>
          <a:blip r:embed="rId3">
            <a:alphaModFix/>
          </a:blip>
          <a:stretch>
            <a:fillRect/>
          </a:stretch>
        </p:blipFill>
        <p:spPr>
          <a:xfrm>
            <a:off x="1209288" y="1040825"/>
            <a:ext cx="6725430" cy="3530851"/>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1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exemple : Walmart</a:t>
            </a:r>
            <a:endParaRPr/>
          </a:p>
        </p:txBody>
      </p:sp>
      <p:sp>
        <p:nvSpPr>
          <p:cNvPr id="1448" name="Google Shape;1448;p132"/>
          <p:cNvSpPr txBox="1"/>
          <p:nvPr/>
        </p:nvSpPr>
        <p:spPr>
          <a:xfrm>
            <a:off x="1258275" y="1339250"/>
            <a:ext cx="6474900" cy="178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fr" sz="1300">
                <a:solidFill>
                  <a:schemeClr val="lt1"/>
                </a:solidFill>
                <a:highlight>
                  <a:schemeClr val="dk1"/>
                </a:highlight>
                <a:latin typeface="Lato"/>
                <a:ea typeface="Lato"/>
                <a:cs typeface="Lato"/>
                <a:sym typeface="Lato"/>
              </a:rPr>
              <a:t>Walmart est une entreprise transnationale américaine spécialisée dans la grande distribution. </a:t>
            </a:r>
            <a:endParaRPr sz="1300">
              <a:solidFill>
                <a:schemeClr val="lt1"/>
              </a:solidFill>
              <a:highlight>
                <a:schemeClr val="dk1"/>
              </a:highlight>
              <a:latin typeface="Lato"/>
              <a:ea typeface="Lato"/>
              <a:cs typeface="Lato"/>
              <a:sym typeface="Lato"/>
            </a:endParaRPr>
          </a:p>
          <a:p>
            <a:pPr indent="0" lvl="0" marL="0" rtl="0" algn="just">
              <a:spcBef>
                <a:spcPts val="0"/>
              </a:spcBef>
              <a:spcAft>
                <a:spcPts val="0"/>
              </a:spcAft>
              <a:buNone/>
            </a:pPr>
            <a:r>
              <a:t/>
            </a:r>
            <a:endParaRPr sz="1300">
              <a:solidFill>
                <a:schemeClr val="lt1"/>
              </a:solidFill>
              <a:highlight>
                <a:schemeClr val="dk1"/>
              </a:highlight>
              <a:latin typeface="Lato"/>
              <a:ea typeface="Lato"/>
              <a:cs typeface="Lato"/>
              <a:sym typeface="Lato"/>
            </a:endParaRPr>
          </a:p>
          <a:p>
            <a:pPr indent="0" lvl="0" marL="0" rtl="0" algn="just">
              <a:spcBef>
                <a:spcPts val="0"/>
              </a:spcBef>
              <a:spcAft>
                <a:spcPts val="0"/>
              </a:spcAft>
              <a:buNone/>
            </a:pPr>
            <a:r>
              <a:rPr lang="fr" sz="1300">
                <a:solidFill>
                  <a:schemeClr val="lt1"/>
                </a:solidFill>
                <a:highlight>
                  <a:schemeClr val="dk1"/>
                </a:highlight>
                <a:latin typeface="Lato"/>
                <a:ea typeface="Lato"/>
                <a:cs typeface="Lato"/>
                <a:sym typeface="Lato"/>
              </a:rPr>
              <a:t>Elle vend donc de la nourriture.</a:t>
            </a:r>
            <a:endParaRPr sz="1300">
              <a:solidFill>
                <a:schemeClr val="lt1"/>
              </a:solidFill>
              <a:highlight>
                <a:schemeClr val="dk1"/>
              </a:highlight>
              <a:latin typeface="Lato"/>
              <a:ea typeface="Lato"/>
              <a:cs typeface="Lato"/>
              <a:sym typeface="Lato"/>
            </a:endParaRPr>
          </a:p>
          <a:p>
            <a:pPr indent="0" lvl="0" marL="0" rtl="0" algn="just">
              <a:spcBef>
                <a:spcPts val="0"/>
              </a:spcBef>
              <a:spcAft>
                <a:spcPts val="0"/>
              </a:spcAft>
              <a:buNone/>
            </a:pPr>
            <a:r>
              <a:t/>
            </a:r>
            <a:endParaRPr sz="1300">
              <a:solidFill>
                <a:schemeClr val="lt1"/>
              </a:solidFill>
              <a:highlight>
                <a:schemeClr val="dk1"/>
              </a:highlight>
              <a:latin typeface="Lato"/>
              <a:ea typeface="Lato"/>
              <a:cs typeface="Lato"/>
              <a:sym typeface="Lato"/>
            </a:endParaRPr>
          </a:p>
          <a:p>
            <a:pPr indent="0" lvl="0" marL="0" rtl="0" algn="just">
              <a:spcBef>
                <a:spcPts val="0"/>
              </a:spcBef>
              <a:spcAft>
                <a:spcPts val="0"/>
              </a:spcAft>
              <a:buNone/>
            </a:pPr>
            <a:r>
              <a:rPr lang="fr" sz="1300">
                <a:solidFill>
                  <a:schemeClr val="lt1"/>
                </a:solidFill>
                <a:highlight>
                  <a:schemeClr val="dk1"/>
                </a:highlight>
                <a:latin typeface="Lato"/>
                <a:ea typeface="Lato"/>
                <a:cs typeface="Lato"/>
                <a:sym typeface="Lato"/>
              </a:rPr>
              <a:t>Dans un objectif de traçabilité, (par exemple de la viande)  Walmart déploie actuellement via le framework Hyperledger Fabric, une blockchain privée afin de tracer la provenance de la nourriture.</a:t>
            </a:r>
            <a:endParaRPr sz="1300">
              <a:solidFill>
                <a:schemeClr val="lt1"/>
              </a:solidFill>
              <a:highlight>
                <a:schemeClr val="dk1"/>
              </a:highlight>
              <a:latin typeface="Lato"/>
              <a:ea typeface="Lato"/>
              <a:cs typeface="Lato"/>
              <a:sym typeface="Lato"/>
            </a:endParaRPr>
          </a:p>
        </p:txBody>
      </p:sp>
      <p:pic>
        <p:nvPicPr>
          <p:cNvPr id="1449" name="Google Shape;1449;p132"/>
          <p:cNvPicPr preferRelativeResize="0"/>
          <p:nvPr/>
        </p:nvPicPr>
        <p:blipFill>
          <a:blip r:embed="rId3">
            <a:alphaModFix/>
          </a:blip>
          <a:stretch>
            <a:fillRect/>
          </a:stretch>
        </p:blipFill>
        <p:spPr>
          <a:xfrm>
            <a:off x="2310588" y="3141725"/>
            <a:ext cx="4522824" cy="1264500"/>
          </a:xfrm>
          <a:prstGeom prst="rect">
            <a:avLst/>
          </a:prstGeom>
          <a:noFill/>
          <a:ln>
            <a:noFill/>
          </a:ln>
        </p:spPr>
      </p:pic>
      <p:sp>
        <p:nvSpPr>
          <p:cNvPr id="1450" name="Google Shape;1450;p132"/>
          <p:cNvSpPr txBox="1"/>
          <p:nvPr/>
        </p:nvSpPr>
        <p:spPr>
          <a:xfrm>
            <a:off x="3301650" y="4496050"/>
            <a:ext cx="40386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fr" sz="1100">
                <a:solidFill>
                  <a:schemeClr val="lt1"/>
                </a:solidFill>
                <a:latin typeface="Lato"/>
                <a:ea typeface="Lato"/>
                <a:cs typeface="Lato"/>
                <a:sym typeface="Lato"/>
              </a:rPr>
              <a:t>https://www.hyperledger.org/use/fabric</a:t>
            </a:r>
            <a:endParaRPr i="1" sz="1200">
              <a:latin typeface="Lato"/>
              <a:ea typeface="Lato"/>
              <a:cs typeface="Lato"/>
              <a:sym typeface="Lato"/>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Hyperledger Fabric</a:t>
            </a:r>
            <a:endParaRPr/>
          </a:p>
        </p:txBody>
      </p:sp>
      <p:sp>
        <p:nvSpPr>
          <p:cNvPr id="1456" name="Google Shape;1456;p13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Hyperledger Fabric est un projet open source de la Linux Foundation. C’est un framework pour développer et déployer des blockchains d’entreprise, des Dapps (des Decentralized Apps).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fr"/>
              <a:t>On y retrouve des composants plug-and-play, des architectures préconstruites pour faciliter le développement des ces Dapps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fr"/>
              <a:t>“Aujourd’hui 120 000 organisations et 15 000 ingénieurs travaillent sur cette technologie.”</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60" name="Shape 1460"/>
        <p:cNvGrpSpPr/>
        <p:nvPr/>
      </p:nvGrpSpPr>
      <p:grpSpPr>
        <a:xfrm>
          <a:off x="0" y="0"/>
          <a:ext cx="0" cy="0"/>
          <a:chOff x="0" y="0"/>
          <a:chExt cx="0" cy="0"/>
        </a:xfrm>
      </p:grpSpPr>
      <p:sp>
        <p:nvSpPr>
          <p:cNvPr id="1461" name="Google Shape;1461;p1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solidFill>
                  <a:schemeClr val="dk1"/>
                </a:solidFill>
              </a:rPr>
              <a:t>Comment fonctionne Hyperledger Fabric ?</a:t>
            </a:r>
            <a:endParaRPr>
              <a:solidFill>
                <a:schemeClr val="dk1"/>
              </a:solidFill>
            </a:endParaRPr>
          </a:p>
        </p:txBody>
      </p:sp>
      <p:pic>
        <p:nvPicPr>
          <p:cNvPr id="1462" name="Google Shape;1462;p134"/>
          <p:cNvPicPr preferRelativeResize="0"/>
          <p:nvPr/>
        </p:nvPicPr>
        <p:blipFill>
          <a:blip r:embed="rId3">
            <a:alphaModFix/>
          </a:blip>
          <a:stretch>
            <a:fillRect/>
          </a:stretch>
        </p:blipFill>
        <p:spPr>
          <a:xfrm>
            <a:off x="2660675" y="1271025"/>
            <a:ext cx="4312540" cy="353085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3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Hyperledger Fabric</a:t>
            </a:r>
            <a:endParaRPr/>
          </a:p>
          <a:p>
            <a:pPr indent="0" lvl="0" marL="0" rtl="0" algn="l">
              <a:spcBef>
                <a:spcPts val="0"/>
              </a:spcBef>
              <a:spcAft>
                <a:spcPts val="0"/>
              </a:spcAft>
              <a:buNone/>
            </a:pPr>
            <a:r>
              <a:t/>
            </a:r>
            <a:endParaRPr/>
          </a:p>
        </p:txBody>
      </p:sp>
      <p:pic>
        <p:nvPicPr>
          <p:cNvPr id="1468" name="Google Shape;1468;p135"/>
          <p:cNvPicPr preferRelativeResize="0"/>
          <p:nvPr/>
        </p:nvPicPr>
        <p:blipFill>
          <a:blip r:embed="rId3">
            <a:alphaModFix/>
          </a:blip>
          <a:stretch>
            <a:fillRect/>
          </a:stretch>
        </p:blipFill>
        <p:spPr>
          <a:xfrm>
            <a:off x="1992275" y="1154525"/>
            <a:ext cx="5649360" cy="35308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blockchains hybrides</a:t>
            </a:r>
            <a:endParaRPr/>
          </a:p>
        </p:txBody>
      </p:sp>
      <p:sp>
        <p:nvSpPr>
          <p:cNvPr id="1474" name="Google Shape;1474;p136"/>
          <p:cNvSpPr txBox="1"/>
          <p:nvPr>
            <p:ph idx="1" type="body"/>
          </p:nvPr>
        </p:nvSpPr>
        <p:spPr>
          <a:xfrm>
            <a:off x="1297500" y="1814250"/>
            <a:ext cx="7038900" cy="1515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sz="1200">
                <a:solidFill>
                  <a:srgbClr val="FFFFFF"/>
                </a:solidFill>
              </a:rPr>
              <a:t>Afin de combiner le monde de la Blockchain publique et privée, les entreprises peuvent allier ces 2 technologies afin de donner naissance aux blockchains hybrides.</a:t>
            </a:r>
            <a:endParaRPr sz="1200">
              <a:solidFill>
                <a:srgbClr val="FFFFFF"/>
              </a:solidFill>
            </a:endParaRPr>
          </a:p>
          <a:p>
            <a:pPr indent="0" lvl="0" marL="0" rtl="0" algn="just">
              <a:spcBef>
                <a:spcPts val="1200"/>
              </a:spcBef>
              <a:spcAft>
                <a:spcPts val="1200"/>
              </a:spcAft>
              <a:buNone/>
            </a:pPr>
            <a:r>
              <a:rPr lang="fr" sz="1200">
                <a:solidFill>
                  <a:srgbClr val="FFFFFF"/>
                </a:solidFill>
              </a:rPr>
              <a:t>Elle donne la possibilité aux entreprises et aux organisations de mettre en place un écosystème privé, pourvu d’autorisations, mais en conservant l’aspect publique en laissant une possibilité de vérification par des “smarts contracts”.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8"/>
          <p:cNvSpPr/>
          <p:nvPr/>
        </p:nvSpPr>
        <p:spPr>
          <a:xfrm>
            <a:off x="2302175" y="3769675"/>
            <a:ext cx="4406400" cy="1283400"/>
          </a:xfrm>
          <a:prstGeom prst="roundRect">
            <a:avLst>
              <a:gd fmla="val 16667" name="adj"/>
            </a:avLst>
          </a:prstGeom>
          <a:noFill/>
          <a:ln cap="flat" cmpd="sng" w="28575">
            <a:solidFill>
              <a:schemeClr val="accent6"/>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modèles de service dans le CC</a:t>
            </a:r>
            <a:endParaRPr/>
          </a:p>
        </p:txBody>
      </p:sp>
      <p:pic>
        <p:nvPicPr>
          <p:cNvPr id="437" name="Google Shape;437;p38"/>
          <p:cNvPicPr preferRelativeResize="0"/>
          <p:nvPr/>
        </p:nvPicPr>
        <p:blipFill>
          <a:blip r:embed="rId3">
            <a:alphaModFix/>
          </a:blip>
          <a:stretch>
            <a:fillRect/>
          </a:stretch>
        </p:blipFill>
        <p:spPr>
          <a:xfrm>
            <a:off x="93625" y="1376300"/>
            <a:ext cx="1584025" cy="3595600"/>
          </a:xfrm>
          <a:prstGeom prst="rect">
            <a:avLst/>
          </a:prstGeom>
          <a:noFill/>
          <a:ln>
            <a:noFill/>
          </a:ln>
        </p:spPr>
      </p:pic>
      <p:pic>
        <p:nvPicPr>
          <p:cNvPr id="438" name="Google Shape;438;p38"/>
          <p:cNvPicPr preferRelativeResize="0"/>
          <p:nvPr/>
        </p:nvPicPr>
        <p:blipFill>
          <a:blip r:embed="rId4">
            <a:alphaModFix/>
          </a:blip>
          <a:stretch>
            <a:fillRect/>
          </a:stretch>
        </p:blipFill>
        <p:spPr>
          <a:xfrm>
            <a:off x="2999737" y="1802050"/>
            <a:ext cx="492300" cy="492300"/>
          </a:xfrm>
          <a:prstGeom prst="rect">
            <a:avLst/>
          </a:prstGeom>
          <a:noFill/>
          <a:ln>
            <a:noFill/>
          </a:ln>
        </p:spPr>
      </p:pic>
      <p:pic>
        <p:nvPicPr>
          <p:cNvPr id="439" name="Google Shape;439;p38"/>
          <p:cNvPicPr preferRelativeResize="0"/>
          <p:nvPr/>
        </p:nvPicPr>
        <p:blipFill>
          <a:blip r:embed="rId5">
            <a:alphaModFix/>
          </a:blip>
          <a:stretch>
            <a:fillRect/>
          </a:stretch>
        </p:blipFill>
        <p:spPr>
          <a:xfrm>
            <a:off x="3706513" y="4647101"/>
            <a:ext cx="368514" cy="327500"/>
          </a:xfrm>
          <a:prstGeom prst="rect">
            <a:avLst/>
          </a:prstGeom>
          <a:noFill/>
          <a:ln>
            <a:noFill/>
          </a:ln>
        </p:spPr>
      </p:pic>
      <p:pic>
        <p:nvPicPr>
          <p:cNvPr id="440" name="Google Shape;440;p38"/>
          <p:cNvPicPr preferRelativeResize="0"/>
          <p:nvPr/>
        </p:nvPicPr>
        <p:blipFill>
          <a:blip r:embed="rId6">
            <a:alphaModFix/>
          </a:blip>
          <a:stretch>
            <a:fillRect/>
          </a:stretch>
        </p:blipFill>
        <p:spPr>
          <a:xfrm>
            <a:off x="3914525" y="3292094"/>
            <a:ext cx="327501" cy="325252"/>
          </a:xfrm>
          <a:prstGeom prst="rect">
            <a:avLst/>
          </a:prstGeom>
          <a:noFill/>
          <a:ln>
            <a:noFill/>
          </a:ln>
        </p:spPr>
      </p:pic>
      <p:pic>
        <p:nvPicPr>
          <p:cNvPr id="441" name="Google Shape;441;p38"/>
          <p:cNvPicPr preferRelativeResize="0"/>
          <p:nvPr/>
        </p:nvPicPr>
        <p:blipFill>
          <a:blip r:embed="rId7">
            <a:alphaModFix/>
          </a:blip>
          <a:stretch>
            <a:fillRect/>
          </a:stretch>
        </p:blipFill>
        <p:spPr>
          <a:xfrm>
            <a:off x="4399025" y="3290975"/>
            <a:ext cx="327501" cy="327501"/>
          </a:xfrm>
          <a:prstGeom prst="rect">
            <a:avLst/>
          </a:prstGeom>
          <a:noFill/>
          <a:ln>
            <a:noFill/>
          </a:ln>
        </p:spPr>
      </p:pic>
      <p:pic>
        <p:nvPicPr>
          <p:cNvPr id="442" name="Google Shape;442;p38"/>
          <p:cNvPicPr preferRelativeResize="0"/>
          <p:nvPr/>
        </p:nvPicPr>
        <p:blipFill>
          <a:blip r:embed="rId8">
            <a:alphaModFix/>
          </a:blip>
          <a:stretch>
            <a:fillRect/>
          </a:stretch>
        </p:blipFill>
        <p:spPr>
          <a:xfrm>
            <a:off x="4901976" y="3290976"/>
            <a:ext cx="327501" cy="327501"/>
          </a:xfrm>
          <a:prstGeom prst="rect">
            <a:avLst/>
          </a:prstGeom>
          <a:noFill/>
          <a:ln>
            <a:noFill/>
          </a:ln>
        </p:spPr>
      </p:pic>
      <p:pic>
        <p:nvPicPr>
          <p:cNvPr id="443" name="Google Shape;443;p38"/>
          <p:cNvPicPr preferRelativeResize="0"/>
          <p:nvPr/>
        </p:nvPicPr>
        <p:blipFill>
          <a:blip r:embed="rId9">
            <a:alphaModFix/>
          </a:blip>
          <a:stretch>
            <a:fillRect/>
          </a:stretch>
        </p:blipFill>
        <p:spPr>
          <a:xfrm>
            <a:off x="4079701" y="3966804"/>
            <a:ext cx="492300" cy="503959"/>
          </a:xfrm>
          <a:prstGeom prst="rect">
            <a:avLst/>
          </a:prstGeom>
          <a:noFill/>
          <a:ln>
            <a:noFill/>
          </a:ln>
        </p:spPr>
      </p:pic>
      <p:pic>
        <p:nvPicPr>
          <p:cNvPr id="444" name="Google Shape;444;p38"/>
          <p:cNvPicPr preferRelativeResize="0"/>
          <p:nvPr/>
        </p:nvPicPr>
        <p:blipFill>
          <a:blip r:embed="rId9">
            <a:alphaModFix/>
          </a:blip>
          <a:stretch>
            <a:fillRect/>
          </a:stretch>
        </p:blipFill>
        <p:spPr>
          <a:xfrm>
            <a:off x="3587401" y="3966804"/>
            <a:ext cx="492300" cy="503959"/>
          </a:xfrm>
          <a:prstGeom prst="rect">
            <a:avLst/>
          </a:prstGeom>
          <a:noFill/>
          <a:ln>
            <a:noFill/>
          </a:ln>
        </p:spPr>
      </p:pic>
      <p:pic>
        <p:nvPicPr>
          <p:cNvPr id="445" name="Google Shape;445;p38"/>
          <p:cNvPicPr preferRelativeResize="0"/>
          <p:nvPr/>
        </p:nvPicPr>
        <p:blipFill>
          <a:blip r:embed="rId9">
            <a:alphaModFix/>
          </a:blip>
          <a:stretch>
            <a:fillRect/>
          </a:stretch>
        </p:blipFill>
        <p:spPr>
          <a:xfrm>
            <a:off x="4572001" y="3966804"/>
            <a:ext cx="492300" cy="503959"/>
          </a:xfrm>
          <a:prstGeom prst="rect">
            <a:avLst/>
          </a:prstGeom>
          <a:noFill/>
          <a:ln>
            <a:noFill/>
          </a:ln>
        </p:spPr>
      </p:pic>
      <p:pic>
        <p:nvPicPr>
          <p:cNvPr id="446" name="Google Shape;446;p38"/>
          <p:cNvPicPr preferRelativeResize="0"/>
          <p:nvPr/>
        </p:nvPicPr>
        <p:blipFill>
          <a:blip r:embed="rId9">
            <a:alphaModFix/>
          </a:blip>
          <a:stretch>
            <a:fillRect/>
          </a:stretch>
        </p:blipFill>
        <p:spPr>
          <a:xfrm>
            <a:off x="5064301" y="3966804"/>
            <a:ext cx="492300" cy="503959"/>
          </a:xfrm>
          <a:prstGeom prst="rect">
            <a:avLst/>
          </a:prstGeom>
          <a:noFill/>
          <a:ln>
            <a:noFill/>
          </a:ln>
        </p:spPr>
      </p:pic>
      <p:pic>
        <p:nvPicPr>
          <p:cNvPr id="447" name="Google Shape;447;p38"/>
          <p:cNvPicPr preferRelativeResize="0"/>
          <p:nvPr/>
        </p:nvPicPr>
        <p:blipFill>
          <a:blip r:embed="rId5">
            <a:alphaModFix/>
          </a:blip>
          <a:stretch>
            <a:fillRect/>
          </a:stretch>
        </p:blipFill>
        <p:spPr>
          <a:xfrm>
            <a:off x="4169988" y="4647101"/>
            <a:ext cx="368514" cy="327500"/>
          </a:xfrm>
          <a:prstGeom prst="rect">
            <a:avLst/>
          </a:prstGeom>
          <a:noFill/>
          <a:ln>
            <a:noFill/>
          </a:ln>
        </p:spPr>
      </p:pic>
      <p:pic>
        <p:nvPicPr>
          <p:cNvPr id="448" name="Google Shape;448;p38"/>
          <p:cNvPicPr preferRelativeResize="0"/>
          <p:nvPr/>
        </p:nvPicPr>
        <p:blipFill>
          <a:blip r:embed="rId5">
            <a:alphaModFix/>
          </a:blip>
          <a:stretch>
            <a:fillRect/>
          </a:stretch>
        </p:blipFill>
        <p:spPr>
          <a:xfrm>
            <a:off x="4662288" y="4647101"/>
            <a:ext cx="368514" cy="327500"/>
          </a:xfrm>
          <a:prstGeom prst="rect">
            <a:avLst/>
          </a:prstGeom>
          <a:noFill/>
          <a:ln>
            <a:noFill/>
          </a:ln>
        </p:spPr>
      </p:pic>
      <p:pic>
        <p:nvPicPr>
          <p:cNvPr id="449" name="Google Shape;449;p38"/>
          <p:cNvPicPr preferRelativeResize="0"/>
          <p:nvPr/>
        </p:nvPicPr>
        <p:blipFill>
          <a:blip r:embed="rId5">
            <a:alphaModFix/>
          </a:blip>
          <a:stretch>
            <a:fillRect/>
          </a:stretch>
        </p:blipFill>
        <p:spPr>
          <a:xfrm>
            <a:off x="5154588" y="4647101"/>
            <a:ext cx="368514" cy="327500"/>
          </a:xfrm>
          <a:prstGeom prst="rect">
            <a:avLst/>
          </a:prstGeom>
          <a:noFill/>
          <a:ln>
            <a:noFill/>
          </a:ln>
        </p:spPr>
      </p:pic>
      <p:pic>
        <p:nvPicPr>
          <p:cNvPr id="450" name="Google Shape;450;p38"/>
          <p:cNvPicPr preferRelativeResize="0"/>
          <p:nvPr/>
        </p:nvPicPr>
        <p:blipFill>
          <a:blip r:embed="rId5">
            <a:alphaModFix/>
          </a:blip>
          <a:stretch>
            <a:fillRect/>
          </a:stretch>
        </p:blipFill>
        <p:spPr>
          <a:xfrm>
            <a:off x="3663700" y="2492201"/>
            <a:ext cx="368514" cy="327500"/>
          </a:xfrm>
          <a:prstGeom prst="rect">
            <a:avLst/>
          </a:prstGeom>
          <a:noFill/>
          <a:ln>
            <a:noFill/>
          </a:ln>
        </p:spPr>
      </p:pic>
      <p:pic>
        <p:nvPicPr>
          <p:cNvPr id="451" name="Google Shape;451;p38"/>
          <p:cNvPicPr preferRelativeResize="0"/>
          <p:nvPr/>
        </p:nvPicPr>
        <p:blipFill>
          <a:blip r:embed="rId5">
            <a:alphaModFix/>
          </a:blip>
          <a:stretch>
            <a:fillRect/>
          </a:stretch>
        </p:blipFill>
        <p:spPr>
          <a:xfrm>
            <a:off x="4127175" y="2492201"/>
            <a:ext cx="368514" cy="327500"/>
          </a:xfrm>
          <a:prstGeom prst="rect">
            <a:avLst/>
          </a:prstGeom>
          <a:noFill/>
          <a:ln>
            <a:noFill/>
          </a:ln>
        </p:spPr>
      </p:pic>
      <p:pic>
        <p:nvPicPr>
          <p:cNvPr id="452" name="Google Shape;452;p38"/>
          <p:cNvPicPr preferRelativeResize="0"/>
          <p:nvPr/>
        </p:nvPicPr>
        <p:blipFill>
          <a:blip r:embed="rId5">
            <a:alphaModFix/>
          </a:blip>
          <a:stretch>
            <a:fillRect/>
          </a:stretch>
        </p:blipFill>
        <p:spPr>
          <a:xfrm>
            <a:off x="4619475" y="2492201"/>
            <a:ext cx="368514" cy="327500"/>
          </a:xfrm>
          <a:prstGeom prst="rect">
            <a:avLst/>
          </a:prstGeom>
          <a:noFill/>
          <a:ln>
            <a:noFill/>
          </a:ln>
        </p:spPr>
      </p:pic>
      <p:pic>
        <p:nvPicPr>
          <p:cNvPr id="453" name="Google Shape;453;p38"/>
          <p:cNvPicPr preferRelativeResize="0"/>
          <p:nvPr/>
        </p:nvPicPr>
        <p:blipFill>
          <a:blip r:embed="rId5">
            <a:alphaModFix/>
          </a:blip>
          <a:stretch>
            <a:fillRect/>
          </a:stretch>
        </p:blipFill>
        <p:spPr>
          <a:xfrm>
            <a:off x="5111775" y="2492201"/>
            <a:ext cx="368514" cy="327500"/>
          </a:xfrm>
          <a:prstGeom prst="rect">
            <a:avLst/>
          </a:prstGeom>
          <a:noFill/>
          <a:ln>
            <a:noFill/>
          </a:ln>
        </p:spPr>
      </p:pic>
      <p:pic>
        <p:nvPicPr>
          <p:cNvPr id="454" name="Google Shape;454;p38"/>
          <p:cNvPicPr preferRelativeResize="0"/>
          <p:nvPr/>
        </p:nvPicPr>
        <p:blipFill>
          <a:blip r:embed="rId4">
            <a:alphaModFix/>
          </a:blip>
          <a:stretch>
            <a:fillRect/>
          </a:stretch>
        </p:blipFill>
        <p:spPr>
          <a:xfrm>
            <a:off x="3862137" y="1696300"/>
            <a:ext cx="492300" cy="492300"/>
          </a:xfrm>
          <a:prstGeom prst="rect">
            <a:avLst/>
          </a:prstGeom>
          <a:noFill/>
          <a:ln>
            <a:noFill/>
          </a:ln>
        </p:spPr>
      </p:pic>
      <p:pic>
        <p:nvPicPr>
          <p:cNvPr id="455" name="Google Shape;455;p38"/>
          <p:cNvPicPr preferRelativeResize="0"/>
          <p:nvPr/>
        </p:nvPicPr>
        <p:blipFill>
          <a:blip r:embed="rId4">
            <a:alphaModFix/>
          </a:blip>
          <a:stretch>
            <a:fillRect/>
          </a:stretch>
        </p:blipFill>
        <p:spPr>
          <a:xfrm>
            <a:off x="4832312" y="1696300"/>
            <a:ext cx="492300" cy="492300"/>
          </a:xfrm>
          <a:prstGeom prst="rect">
            <a:avLst/>
          </a:prstGeom>
          <a:noFill/>
          <a:ln>
            <a:noFill/>
          </a:ln>
        </p:spPr>
      </p:pic>
      <p:pic>
        <p:nvPicPr>
          <p:cNvPr id="456" name="Google Shape;456;p38"/>
          <p:cNvPicPr preferRelativeResize="0"/>
          <p:nvPr/>
        </p:nvPicPr>
        <p:blipFill>
          <a:blip r:embed="rId4">
            <a:alphaModFix/>
          </a:blip>
          <a:stretch>
            <a:fillRect/>
          </a:stretch>
        </p:blipFill>
        <p:spPr>
          <a:xfrm>
            <a:off x="5629362" y="1860700"/>
            <a:ext cx="492300" cy="492300"/>
          </a:xfrm>
          <a:prstGeom prst="rect">
            <a:avLst/>
          </a:prstGeom>
          <a:noFill/>
          <a:ln>
            <a:noFill/>
          </a:ln>
        </p:spPr>
      </p:pic>
      <p:cxnSp>
        <p:nvCxnSpPr>
          <p:cNvPr id="457" name="Google Shape;457;p38"/>
          <p:cNvCxnSpPr>
            <a:stCxn id="439" idx="0"/>
            <a:endCxn id="443" idx="2"/>
          </p:cNvCxnSpPr>
          <p:nvPr/>
        </p:nvCxnSpPr>
        <p:spPr>
          <a:xfrm flipH="1" rot="10800000">
            <a:off x="3890770" y="4470701"/>
            <a:ext cx="435000" cy="176400"/>
          </a:xfrm>
          <a:prstGeom prst="straightConnector1">
            <a:avLst/>
          </a:prstGeom>
          <a:noFill/>
          <a:ln cap="flat" cmpd="sng" w="9525">
            <a:solidFill>
              <a:schemeClr val="dk2"/>
            </a:solidFill>
            <a:prstDash val="solid"/>
            <a:round/>
            <a:headEnd len="med" w="med" type="none"/>
            <a:tailEnd len="med" w="med" type="none"/>
          </a:ln>
        </p:spPr>
      </p:cxnSp>
      <p:cxnSp>
        <p:nvCxnSpPr>
          <p:cNvPr id="458" name="Google Shape;458;p38"/>
          <p:cNvCxnSpPr>
            <a:stCxn id="447" idx="0"/>
            <a:endCxn id="444" idx="2"/>
          </p:cNvCxnSpPr>
          <p:nvPr/>
        </p:nvCxnSpPr>
        <p:spPr>
          <a:xfrm rot="10800000">
            <a:off x="3833445" y="4470701"/>
            <a:ext cx="520800" cy="176400"/>
          </a:xfrm>
          <a:prstGeom prst="straightConnector1">
            <a:avLst/>
          </a:prstGeom>
          <a:noFill/>
          <a:ln cap="flat" cmpd="sng" w="9525">
            <a:solidFill>
              <a:schemeClr val="dk2"/>
            </a:solidFill>
            <a:prstDash val="solid"/>
            <a:round/>
            <a:headEnd len="med" w="med" type="none"/>
            <a:tailEnd len="med" w="med" type="none"/>
          </a:ln>
        </p:spPr>
      </p:cxnSp>
      <p:cxnSp>
        <p:nvCxnSpPr>
          <p:cNvPr id="459" name="Google Shape;459;p38"/>
          <p:cNvCxnSpPr>
            <a:stCxn id="448" idx="0"/>
            <a:endCxn id="446" idx="2"/>
          </p:cNvCxnSpPr>
          <p:nvPr/>
        </p:nvCxnSpPr>
        <p:spPr>
          <a:xfrm flipH="1" rot="10800000">
            <a:off x="4846545" y="4470701"/>
            <a:ext cx="463800" cy="176400"/>
          </a:xfrm>
          <a:prstGeom prst="straightConnector1">
            <a:avLst/>
          </a:prstGeom>
          <a:noFill/>
          <a:ln cap="flat" cmpd="sng" w="9525">
            <a:solidFill>
              <a:schemeClr val="dk2"/>
            </a:solidFill>
            <a:prstDash val="solid"/>
            <a:round/>
            <a:headEnd len="med" w="med" type="none"/>
            <a:tailEnd len="med" w="med" type="none"/>
          </a:ln>
        </p:spPr>
      </p:cxnSp>
      <p:cxnSp>
        <p:nvCxnSpPr>
          <p:cNvPr id="460" name="Google Shape;460;p38"/>
          <p:cNvCxnSpPr>
            <a:stCxn id="448" idx="0"/>
            <a:endCxn id="444" idx="2"/>
          </p:cNvCxnSpPr>
          <p:nvPr/>
        </p:nvCxnSpPr>
        <p:spPr>
          <a:xfrm rot="10800000">
            <a:off x="3833445" y="4470701"/>
            <a:ext cx="1013100" cy="176400"/>
          </a:xfrm>
          <a:prstGeom prst="straightConnector1">
            <a:avLst/>
          </a:prstGeom>
          <a:noFill/>
          <a:ln cap="flat" cmpd="sng" w="9525">
            <a:solidFill>
              <a:schemeClr val="dk2"/>
            </a:solidFill>
            <a:prstDash val="solid"/>
            <a:round/>
            <a:headEnd len="med" w="med" type="none"/>
            <a:tailEnd len="med" w="med" type="none"/>
          </a:ln>
        </p:spPr>
      </p:cxnSp>
      <p:cxnSp>
        <p:nvCxnSpPr>
          <p:cNvPr id="461" name="Google Shape;461;p38"/>
          <p:cNvCxnSpPr>
            <a:stCxn id="448" idx="0"/>
            <a:endCxn id="443" idx="2"/>
          </p:cNvCxnSpPr>
          <p:nvPr/>
        </p:nvCxnSpPr>
        <p:spPr>
          <a:xfrm rot="10800000">
            <a:off x="4325745" y="4470701"/>
            <a:ext cx="520800" cy="176400"/>
          </a:xfrm>
          <a:prstGeom prst="straightConnector1">
            <a:avLst/>
          </a:prstGeom>
          <a:noFill/>
          <a:ln cap="flat" cmpd="sng" w="9525">
            <a:solidFill>
              <a:schemeClr val="dk2"/>
            </a:solidFill>
            <a:prstDash val="solid"/>
            <a:round/>
            <a:headEnd len="med" w="med" type="none"/>
            <a:tailEnd len="med" w="med" type="none"/>
          </a:ln>
        </p:spPr>
      </p:cxnSp>
      <p:cxnSp>
        <p:nvCxnSpPr>
          <p:cNvPr id="462" name="Google Shape;462;p38"/>
          <p:cNvCxnSpPr>
            <a:stCxn id="448" idx="0"/>
            <a:endCxn id="445" idx="2"/>
          </p:cNvCxnSpPr>
          <p:nvPr/>
        </p:nvCxnSpPr>
        <p:spPr>
          <a:xfrm rot="10800000">
            <a:off x="4818045" y="4470701"/>
            <a:ext cx="28500" cy="176400"/>
          </a:xfrm>
          <a:prstGeom prst="straightConnector1">
            <a:avLst/>
          </a:prstGeom>
          <a:noFill/>
          <a:ln cap="flat" cmpd="sng" w="9525">
            <a:solidFill>
              <a:schemeClr val="dk2"/>
            </a:solidFill>
            <a:prstDash val="solid"/>
            <a:round/>
            <a:headEnd len="med" w="med" type="none"/>
            <a:tailEnd len="med" w="med" type="none"/>
          </a:ln>
        </p:spPr>
      </p:cxnSp>
      <p:cxnSp>
        <p:nvCxnSpPr>
          <p:cNvPr id="463" name="Google Shape;463;p38"/>
          <p:cNvCxnSpPr>
            <a:stCxn id="449" idx="0"/>
            <a:endCxn id="445" idx="2"/>
          </p:cNvCxnSpPr>
          <p:nvPr/>
        </p:nvCxnSpPr>
        <p:spPr>
          <a:xfrm rot="10800000">
            <a:off x="4818045" y="4470701"/>
            <a:ext cx="520800" cy="176400"/>
          </a:xfrm>
          <a:prstGeom prst="straightConnector1">
            <a:avLst/>
          </a:prstGeom>
          <a:noFill/>
          <a:ln cap="flat" cmpd="sng" w="9525">
            <a:solidFill>
              <a:schemeClr val="dk2"/>
            </a:solidFill>
            <a:prstDash val="solid"/>
            <a:round/>
            <a:headEnd len="med" w="med" type="none"/>
            <a:tailEnd len="med" w="med" type="none"/>
          </a:ln>
        </p:spPr>
      </p:cxnSp>
      <p:cxnSp>
        <p:nvCxnSpPr>
          <p:cNvPr id="464" name="Google Shape;464;p38"/>
          <p:cNvCxnSpPr>
            <a:stCxn id="449" idx="0"/>
            <a:endCxn id="446" idx="2"/>
          </p:cNvCxnSpPr>
          <p:nvPr/>
        </p:nvCxnSpPr>
        <p:spPr>
          <a:xfrm rot="10800000">
            <a:off x="5310345" y="4470701"/>
            <a:ext cx="28500" cy="176400"/>
          </a:xfrm>
          <a:prstGeom prst="straightConnector1">
            <a:avLst/>
          </a:prstGeom>
          <a:noFill/>
          <a:ln cap="flat" cmpd="sng" w="9525">
            <a:solidFill>
              <a:schemeClr val="dk2"/>
            </a:solidFill>
            <a:prstDash val="solid"/>
            <a:round/>
            <a:headEnd len="med" w="med" type="none"/>
            <a:tailEnd len="med" w="med" type="none"/>
          </a:ln>
        </p:spPr>
      </p:cxnSp>
      <p:cxnSp>
        <p:nvCxnSpPr>
          <p:cNvPr id="465" name="Google Shape;465;p38"/>
          <p:cNvCxnSpPr>
            <a:stCxn id="447" idx="0"/>
            <a:endCxn id="446" idx="2"/>
          </p:cNvCxnSpPr>
          <p:nvPr/>
        </p:nvCxnSpPr>
        <p:spPr>
          <a:xfrm flipH="1" rot="10800000">
            <a:off x="4354245" y="4470701"/>
            <a:ext cx="956100" cy="176400"/>
          </a:xfrm>
          <a:prstGeom prst="straightConnector1">
            <a:avLst/>
          </a:prstGeom>
          <a:noFill/>
          <a:ln cap="flat" cmpd="sng" w="9525">
            <a:solidFill>
              <a:schemeClr val="dk2"/>
            </a:solidFill>
            <a:prstDash val="solid"/>
            <a:round/>
            <a:headEnd len="med" w="med" type="none"/>
            <a:tailEnd len="med" w="med" type="none"/>
          </a:ln>
        </p:spPr>
      </p:cxnSp>
      <p:cxnSp>
        <p:nvCxnSpPr>
          <p:cNvPr id="466" name="Google Shape;466;p38"/>
          <p:cNvCxnSpPr>
            <a:stCxn id="444" idx="0"/>
            <a:endCxn id="440" idx="2"/>
          </p:cNvCxnSpPr>
          <p:nvPr/>
        </p:nvCxnSpPr>
        <p:spPr>
          <a:xfrm flipH="1" rot="10800000">
            <a:off x="3833550" y="3617304"/>
            <a:ext cx="244800" cy="349500"/>
          </a:xfrm>
          <a:prstGeom prst="straightConnector1">
            <a:avLst/>
          </a:prstGeom>
          <a:noFill/>
          <a:ln cap="flat" cmpd="sng" w="9525">
            <a:solidFill>
              <a:schemeClr val="dk2"/>
            </a:solidFill>
            <a:prstDash val="solid"/>
            <a:round/>
            <a:headEnd len="med" w="med" type="none"/>
            <a:tailEnd len="med" w="med" type="none"/>
          </a:ln>
        </p:spPr>
      </p:cxnSp>
      <p:cxnSp>
        <p:nvCxnSpPr>
          <p:cNvPr id="467" name="Google Shape;467;p38"/>
          <p:cNvCxnSpPr>
            <a:stCxn id="443" idx="0"/>
            <a:endCxn id="440" idx="2"/>
          </p:cNvCxnSpPr>
          <p:nvPr/>
        </p:nvCxnSpPr>
        <p:spPr>
          <a:xfrm rot="10800000">
            <a:off x="4078350" y="3617304"/>
            <a:ext cx="247500" cy="349500"/>
          </a:xfrm>
          <a:prstGeom prst="straightConnector1">
            <a:avLst/>
          </a:prstGeom>
          <a:noFill/>
          <a:ln cap="flat" cmpd="sng" w="9525">
            <a:solidFill>
              <a:schemeClr val="dk2"/>
            </a:solidFill>
            <a:prstDash val="solid"/>
            <a:round/>
            <a:headEnd len="med" w="med" type="none"/>
            <a:tailEnd len="med" w="med" type="none"/>
          </a:ln>
        </p:spPr>
      </p:cxnSp>
      <p:cxnSp>
        <p:nvCxnSpPr>
          <p:cNvPr id="468" name="Google Shape;468;p38"/>
          <p:cNvCxnSpPr>
            <a:stCxn id="445" idx="0"/>
            <a:endCxn id="441" idx="2"/>
          </p:cNvCxnSpPr>
          <p:nvPr/>
        </p:nvCxnSpPr>
        <p:spPr>
          <a:xfrm rot="10800000">
            <a:off x="4562850" y="3618504"/>
            <a:ext cx="255300" cy="348300"/>
          </a:xfrm>
          <a:prstGeom prst="straightConnector1">
            <a:avLst/>
          </a:prstGeom>
          <a:noFill/>
          <a:ln cap="flat" cmpd="sng" w="9525">
            <a:solidFill>
              <a:schemeClr val="dk2"/>
            </a:solidFill>
            <a:prstDash val="solid"/>
            <a:round/>
            <a:headEnd len="med" w="med" type="none"/>
            <a:tailEnd len="med" w="med" type="none"/>
          </a:ln>
        </p:spPr>
      </p:cxnSp>
      <p:cxnSp>
        <p:nvCxnSpPr>
          <p:cNvPr id="469" name="Google Shape;469;p38"/>
          <p:cNvCxnSpPr>
            <a:stCxn id="446" idx="0"/>
            <a:endCxn id="442" idx="2"/>
          </p:cNvCxnSpPr>
          <p:nvPr/>
        </p:nvCxnSpPr>
        <p:spPr>
          <a:xfrm rot="10800000">
            <a:off x="5065650" y="3618504"/>
            <a:ext cx="244800" cy="348300"/>
          </a:xfrm>
          <a:prstGeom prst="straightConnector1">
            <a:avLst/>
          </a:prstGeom>
          <a:noFill/>
          <a:ln cap="flat" cmpd="sng" w="9525">
            <a:solidFill>
              <a:schemeClr val="dk2"/>
            </a:solidFill>
            <a:prstDash val="solid"/>
            <a:round/>
            <a:headEnd len="med" w="med" type="none"/>
            <a:tailEnd len="med" w="med" type="none"/>
          </a:ln>
        </p:spPr>
      </p:cxnSp>
      <p:cxnSp>
        <p:nvCxnSpPr>
          <p:cNvPr id="470" name="Google Shape;470;p38"/>
          <p:cNvCxnSpPr>
            <a:stCxn id="444" idx="0"/>
            <a:endCxn id="442" idx="2"/>
          </p:cNvCxnSpPr>
          <p:nvPr/>
        </p:nvCxnSpPr>
        <p:spPr>
          <a:xfrm flipH="1" rot="10800000">
            <a:off x="3833550" y="3618504"/>
            <a:ext cx="1232100" cy="348300"/>
          </a:xfrm>
          <a:prstGeom prst="straightConnector1">
            <a:avLst/>
          </a:prstGeom>
          <a:noFill/>
          <a:ln cap="flat" cmpd="sng" w="9525">
            <a:solidFill>
              <a:schemeClr val="dk2"/>
            </a:solidFill>
            <a:prstDash val="solid"/>
            <a:round/>
            <a:headEnd len="med" w="med" type="none"/>
            <a:tailEnd len="med" w="med" type="none"/>
          </a:ln>
        </p:spPr>
      </p:cxnSp>
      <p:cxnSp>
        <p:nvCxnSpPr>
          <p:cNvPr id="471" name="Google Shape;471;p38"/>
          <p:cNvCxnSpPr>
            <a:stCxn id="440" idx="0"/>
            <a:endCxn id="450" idx="2"/>
          </p:cNvCxnSpPr>
          <p:nvPr/>
        </p:nvCxnSpPr>
        <p:spPr>
          <a:xfrm rot="10800000">
            <a:off x="3847875" y="2819594"/>
            <a:ext cx="230400" cy="472500"/>
          </a:xfrm>
          <a:prstGeom prst="straightConnector1">
            <a:avLst/>
          </a:prstGeom>
          <a:noFill/>
          <a:ln cap="flat" cmpd="sng" w="9525">
            <a:solidFill>
              <a:schemeClr val="dk2"/>
            </a:solidFill>
            <a:prstDash val="solid"/>
            <a:round/>
            <a:headEnd len="med" w="med" type="none"/>
            <a:tailEnd len="med" w="med" type="none"/>
          </a:ln>
        </p:spPr>
      </p:cxnSp>
      <p:cxnSp>
        <p:nvCxnSpPr>
          <p:cNvPr id="472" name="Google Shape;472;p38"/>
          <p:cNvCxnSpPr>
            <a:stCxn id="442" idx="0"/>
            <a:endCxn id="453" idx="2"/>
          </p:cNvCxnSpPr>
          <p:nvPr/>
        </p:nvCxnSpPr>
        <p:spPr>
          <a:xfrm flipH="1" rot="10800000">
            <a:off x="5065726" y="2819676"/>
            <a:ext cx="230400" cy="471300"/>
          </a:xfrm>
          <a:prstGeom prst="straightConnector1">
            <a:avLst/>
          </a:prstGeom>
          <a:noFill/>
          <a:ln cap="flat" cmpd="sng" w="9525">
            <a:solidFill>
              <a:schemeClr val="dk2"/>
            </a:solidFill>
            <a:prstDash val="solid"/>
            <a:round/>
            <a:headEnd len="med" w="med" type="none"/>
            <a:tailEnd len="med" w="med" type="none"/>
          </a:ln>
        </p:spPr>
      </p:cxnSp>
      <p:cxnSp>
        <p:nvCxnSpPr>
          <p:cNvPr id="473" name="Google Shape;473;p38"/>
          <p:cNvCxnSpPr>
            <a:stCxn id="442" idx="0"/>
            <a:endCxn id="452" idx="2"/>
          </p:cNvCxnSpPr>
          <p:nvPr/>
        </p:nvCxnSpPr>
        <p:spPr>
          <a:xfrm rot="10800000">
            <a:off x="4803826" y="2819676"/>
            <a:ext cx="261900" cy="4713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38"/>
          <p:cNvCxnSpPr>
            <a:stCxn id="442" idx="0"/>
            <a:endCxn id="451" idx="2"/>
          </p:cNvCxnSpPr>
          <p:nvPr/>
        </p:nvCxnSpPr>
        <p:spPr>
          <a:xfrm rot="10800000">
            <a:off x="4311526" y="2819676"/>
            <a:ext cx="754200" cy="471300"/>
          </a:xfrm>
          <a:prstGeom prst="straightConnector1">
            <a:avLst/>
          </a:prstGeom>
          <a:noFill/>
          <a:ln cap="flat" cmpd="sng" w="9525">
            <a:solidFill>
              <a:schemeClr val="dk2"/>
            </a:solidFill>
            <a:prstDash val="solid"/>
            <a:round/>
            <a:headEnd len="med" w="med" type="none"/>
            <a:tailEnd len="med" w="med" type="none"/>
          </a:ln>
        </p:spPr>
      </p:cxnSp>
      <p:cxnSp>
        <p:nvCxnSpPr>
          <p:cNvPr id="475" name="Google Shape;475;p38"/>
          <p:cNvCxnSpPr>
            <a:stCxn id="441" idx="0"/>
            <a:endCxn id="452" idx="2"/>
          </p:cNvCxnSpPr>
          <p:nvPr/>
        </p:nvCxnSpPr>
        <p:spPr>
          <a:xfrm flipH="1" rot="10800000">
            <a:off x="4562775" y="2819675"/>
            <a:ext cx="240900" cy="471300"/>
          </a:xfrm>
          <a:prstGeom prst="straightConnector1">
            <a:avLst/>
          </a:prstGeom>
          <a:noFill/>
          <a:ln cap="flat" cmpd="sng" w="9525">
            <a:solidFill>
              <a:schemeClr val="dk2"/>
            </a:solidFill>
            <a:prstDash val="solid"/>
            <a:round/>
            <a:headEnd len="med" w="med" type="none"/>
            <a:tailEnd len="med" w="med" type="none"/>
          </a:ln>
        </p:spPr>
      </p:cxnSp>
      <p:cxnSp>
        <p:nvCxnSpPr>
          <p:cNvPr id="476" name="Google Shape;476;p38"/>
          <p:cNvCxnSpPr>
            <a:stCxn id="450" idx="0"/>
            <a:endCxn id="438" idx="2"/>
          </p:cNvCxnSpPr>
          <p:nvPr/>
        </p:nvCxnSpPr>
        <p:spPr>
          <a:xfrm rot="10800000">
            <a:off x="3245857" y="2294201"/>
            <a:ext cx="602100" cy="198000"/>
          </a:xfrm>
          <a:prstGeom prst="straightConnector1">
            <a:avLst/>
          </a:prstGeom>
          <a:noFill/>
          <a:ln cap="flat" cmpd="sng" w="9525">
            <a:solidFill>
              <a:schemeClr val="dk2"/>
            </a:solidFill>
            <a:prstDash val="solid"/>
            <a:round/>
            <a:headEnd len="med" w="med" type="none"/>
            <a:tailEnd len="med" w="med" type="none"/>
          </a:ln>
        </p:spPr>
      </p:cxnSp>
      <p:cxnSp>
        <p:nvCxnSpPr>
          <p:cNvPr id="477" name="Google Shape;477;p38"/>
          <p:cNvCxnSpPr>
            <a:stCxn id="450" idx="0"/>
            <a:endCxn id="454" idx="2"/>
          </p:cNvCxnSpPr>
          <p:nvPr/>
        </p:nvCxnSpPr>
        <p:spPr>
          <a:xfrm flipH="1" rot="10800000">
            <a:off x="3847957" y="2188601"/>
            <a:ext cx="260400" cy="303600"/>
          </a:xfrm>
          <a:prstGeom prst="straightConnector1">
            <a:avLst/>
          </a:prstGeom>
          <a:noFill/>
          <a:ln cap="flat" cmpd="sng" w="9525">
            <a:solidFill>
              <a:schemeClr val="dk2"/>
            </a:solidFill>
            <a:prstDash val="solid"/>
            <a:round/>
            <a:headEnd len="med" w="med" type="none"/>
            <a:tailEnd len="med" w="med" type="none"/>
          </a:ln>
        </p:spPr>
      </p:cxnSp>
      <p:cxnSp>
        <p:nvCxnSpPr>
          <p:cNvPr id="478" name="Google Shape;478;p38"/>
          <p:cNvCxnSpPr>
            <a:stCxn id="451" idx="0"/>
            <a:endCxn id="438" idx="2"/>
          </p:cNvCxnSpPr>
          <p:nvPr/>
        </p:nvCxnSpPr>
        <p:spPr>
          <a:xfrm rot="10800000">
            <a:off x="3245832" y="2294201"/>
            <a:ext cx="1065600" cy="198000"/>
          </a:xfrm>
          <a:prstGeom prst="straightConnector1">
            <a:avLst/>
          </a:prstGeom>
          <a:noFill/>
          <a:ln cap="flat" cmpd="sng" w="9525">
            <a:solidFill>
              <a:schemeClr val="dk2"/>
            </a:solidFill>
            <a:prstDash val="solid"/>
            <a:round/>
            <a:headEnd len="med" w="med" type="none"/>
            <a:tailEnd len="med" w="med" type="none"/>
          </a:ln>
        </p:spPr>
      </p:cxnSp>
      <p:cxnSp>
        <p:nvCxnSpPr>
          <p:cNvPr id="479" name="Google Shape;479;p38"/>
          <p:cNvCxnSpPr>
            <a:stCxn id="451" idx="0"/>
            <a:endCxn id="455" idx="2"/>
          </p:cNvCxnSpPr>
          <p:nvPr/>
        </p:nvCxnSpPr>
        <p:spPr>
          <a:xfrm flipH="1" rot="10800000">
            <a:off x="4311432" y="2188601"/>
            <a:ext cx="767100" cy="303600"/>
          </a:xfrm>
          <a:prstGeom prst="straightConnector1">
            <a:avLst/>
          </a:prstGeom>
          <a:noFill/>
          <a:ln cap="flat" cmpd="sng" w="9525">
            <a:solidFill>
              <a:schemeClr val="dk2"/>
            </a:solidFill>
            <a:prstDash val="solid"/>
            <a:round/>
            <a:headEnd len="med" w="med" type="none"/>
            <a:tailEnd len="med" w="med" type="none"/>
          </a:ln>
        </p:spPr>
      </p:cxnSp>
      <p:cxnSp>
        <p:nvCxnSpPr>
          <p:cNvPr id="480" name="Google Shape;480;p38"/>
          <p:cNvCxnSpPr>
            <a:stCxn id="451" idx="0"/>
            <a:endCxn id="456" idx="2"/>
          </p:cNvCxnSpPr>
          <p:nvPr/>
        </p:nvCxnSpPr>
        <p:spPr>
          <a:xfrm flipH="1" rot="10800000">
            <a:off x="4311432" y="2353001"/>
            <a:ext cx="1564200" cy="139200"/>
          </a:xfrm>
          <a:prstGeom prst="straightConnector1">
            <a:avLst/>
          </a:prstGeom>
          <a:noFill/>
          <a:ln cap="flat" cmpd="sng" w="9525">
            <a:solidFill>
              <a:schemeClr val="dk2"/>
            </a:solidFill>
            <a:prstDash val="solid"/>
            <a:round/>
            <a:headEnd len="med" w="med" type="none"/>
            <a:tailEnd len="med" w="med" type="none"/>
          </a:ln>
        </p:spPr>
      </p:cxnSp>
      <p:cxnSp>
        <p:nvCxnSpPr>
          <p:cNvPr id="481" name="Google Shape;481;p38"/>
          <p:cNvCxnSpPr>
            <a:stCxn id="453" idx="0"/>
            <a:endCxn id="455" idx="2"/>
          </p:cNvCxnSpPr>
          <p:nvPr/>
        </p:nvCxnSpPr>
        <p:spPr>
          <a:xfrm rot="10800000">
            <a:off x="5078532" y="2188601"/>
            <a:ext cx="217500" cy="303600"/>
          </a:xfrm>
          <a:prstGeom prst="straightConnector1">
            <a:avLst/>
          </a:prstGeom>
          <a:noFill/>
          <a:ln cap="flat" cmpd="sng" w="9525">
            <a:solidFill>
              <a:schemeClr val="dk2"/>
            </a:solidFill>
            <a:prstDash val="solid"/>
            <a:round/>
            <a:headEnd len="med" w="med" type="none"/>
            <a:tailEnd len="med" w="med" type="none"/>
          </a:ln>
        </p:spPr>
      </p:cxnSp>
      <p:cxnSp>
        <p:nvCxnSpPr>
          <p:cNvPr id="482" name="Google Shape;482;p38"/>
          <p:cNvCxnSpPr>
            <a:stCxn id="452" idx="0"/>
            <a:endCxn id="454" idx="2"/>
          </p:cNvCxnSpPr>
          <p:nvPr/>
        </p:nvCxnSpPr>
        <p:spPr>
          <a:xfrm rot="10800000">
            <a:off x="4108332" y="2188601"/>
            <a:ext cx="695400" cy="303600"/>
          </a:xfrm>
          <a:prstGeom prst="straightConnector1">
            <a:avLst/>
          </a:prstGeom>
          <a:noFill/>
          <a:ln cap="flat" cmpd="sng" w="9525">
            <a:solidFill>
              <a:schemeClr val="dk2"/>
            </a:solidFill>
            <a:prstDash val="solid"/>
            <a:round/>
            <a:headEnd len="med" w="med" type="none"/>
            <a:tailEnd len="med" w="med" type="none"/>
          </a:ln>
        </p:spPr>
      </p:cxnSp>
      <p:pic>
        <p:nvPicPr>
          <p:cNvPr id="483" name="Google Shape;483;p38"/>
          <p:cNvPicPr preferRelativeResize="0"/>
          <p:nvPr/>
        </p:nvPicPr>
        <p:blipFill>
          <a:blip r:embed="rId10">
            <a:alphaModFix/>
          </a:blip>
          <a:stretch>
            <a:fillRect/>
          </a:stretch>
        </p:blipFill>
        <p:spPr>
          <a:xfrm flipH="1">
            <a:off x="3114925" y="972715"/>
            <a:ext cx="261900" cy="654750"/>
          </a:xfrm>
          <a:prstGeom prst="rect">
            <a:avLst/>
          </a:prstGeom>
          <a:noFill/>
          <a:ln>
            <a:noFill/>
          </a:ln>
        </p:spPr>
      </p:pic>
      <p:pic>
        <p:nvPicPr>
          <p:cNvPr id="484" name="Google Shape;484;p38"/>
          <p:cNvPicPr preferRelativeResize="0"/>
          <p:nvPr/>
        </p:nvPicPr>
        <p:blipFill>
          <a:blip r:embed="rId10">
            <a:alphaModFix/>
          </a:blip>
          <a:stretch>
            <a:fillRect/>
          </a:stretch>
        </p:blipFill>
        <p:spPr>
          <a:xfrm flipH="1">
            <a:off x="4946473" y="877140"/>
            <a:ext cx="261900" cy="654750"/>
          </a:xfrm>
          <a:prstGeom prst="rect">
            <a:avLst/>
          </a:prstGeom>
          <a:noFill/>
          <a:ln>
            <a:noFill/>
          </a:ln>
        </p:spPr>
      </p:pic>
      <p:pic>
        <p:nvPicPr>
          <p:cNvPr id="485" name="Google Shape;485;p38"/>
          <p:cNvPicPr preferRelativeResize="0"/>
          <p:nvPr/>
        </p:nvPicPr>
        <p:blipFill>
          <a:blip r:embed="rId11">
            <a:alphaModFix/>
          </a:blip>
          <a:stretch>
            <a:fillRect/>
          </a:stretch>
        </p:blipFill>
        <p:spPr>
          <a:xfrm>
            <a:off x="3944526" y="931478"/>
            <a:ext cx="327500" cy="659220"/>
          </a:xfrm>
          <a:prstGeom prst="rect">
            <a:avLst/>
          </a:prstGeom>
          <a:noFill/>
          <a:ln>
            <a:noFill/>
          </a:ln>
        </p:spPr>
      </p:pic>
      <p:pic>
        <p:nvPicPr>
          <p:cNvPr id="486" name="Google Shape;486;p38"/>
          <p:cNvPicPr preferRelativeResize="0"/>
          <p:nvPr/>
        </p:nvPicPr>
        <p:blipFill>
          <a:blip r:embed="rId11">
            <a:alphaModFix/>
          </a:blip>
          <a:stretch>
            <a:fillRect/>
          </a:stretch>
        </p:blipFill>
        <p:spPr>
          <a:xfrm>
            <a:off x="5711751" y="970490"/>
            <a:ext cx="327500" cy="659220"/>
          </a:xfrm>
          <a:prstGeom prst="rect">
            <a:avLst/>
          </a:prstGeom>
          <a:noFill/>
          <a:ln>
            <a:noFill/>
          </a:ln>
        </p:spPr>
      </p:pic>
      <p:cxnSp>
        <p:nvCxnSpPr>
          <p:cNvPr id="487" name="Google Shape;487;p38"/>
          <p:cNvCxnSpPr>
            <a:stCxn id="483" idx="2"/>
            <a:endCxn id="438" idx="0"/>
          </p:cNvCxnSpPr>
          <p:nvPr/>
        </p:nvCxnSpPr>
        <p:spPr>
          <a:xfrm>
            <a:off x="3245875" y="1627466"/>
            <a:ext cx="0" cy="174600"/>
          </a:xfrm>
          <a:prstGeom prst="straightConnector1">
            <a:avLst/>
          </a:prstGeom>
          <a:noFill/>
          <a:ln cap="flat" cmpd="sng" w="9525">
            <a:solidFill>
              <a:schemeClr val="dk2"/>
            </a:solidFill>
            <a:prstDash val="solid"/>
            <a:round/>
            <a:headEnd len="med" w="med" type="none"/>
            <a:tailEnd len="med" w="med" type="none"/>
          </a:ln>
        </p:spPr>
      </p:cxnSp>
      <p:cxnSp>
        <p:nvCxnSpPr>
          <p:cNvPr id="488" name="Google Shape;488;p38"/>
          <p:cNvCxnSpPr>
            <a:stCxn id="485" idx="2"/>
            <a:endCxn id="454" idx="0"/>
          </p:cNvCxnSpPr>
          <p:nvPr/>
        </p:nvCxnSpPr>
        <p:spPr>
          <a:xfrm>
            <a:off x="4108276" y="1590698"/>
            <a:ext cx="0" cy="105600"/>
          </a:xfrm>
          <a:prstGeom prst="straightConnector1">
            <a:avLst/>
          </a:prstGeom>
          <a:noFill/>
          <a:ln cap="flat" cmpd="sng" w="9525">
            <a:solidFill>
              <a:schemeClr val="dk2"/>
            </a:solidFill>
            <a:prstDash val="solid"/>
            <a:round/>
            <a:headEnd len="med" w="med" type="none"/>
            <a:tailEnd len="med" w="med" type="none"/>
          </a:ln>
        </p:spPr>
      </p:cxnSp>
      <p:cxnSp>
        <p:nvCxnSpPr>
          <p:cNvPr id="489" name="Google Shape;489;p38"/>
          <p:cNvCxnSpPr>
            <a:stCxn id="484" idx="2"/>
            <a:endCxn id="455" idx="0"/>
          </p:cNvCxnSpPr>
          <p:nvPr/>
        </p:nvCxnSpPr>
        <p:spPr>
          <a:xfrm>
            <a:off x="5077423" y="1531891"/>
            <a:ext cx="900" cy="164400"/>
          </a:xfrm>
          <a:prstGeom prst="straightConnector1">
            <a:avLst/>
          </a:prstGeom>
          <a:noFill/>
          <a:ln cap="flat" cmpd="sng" w="9525">
            <a:solidFill>
              <a:schemeClr val="dk2"/>
            </a:solidFill>
            <a:prstDash val="solid"/>
            <a:round/>
            <a:headEnd len="med" w="med" type="none"/>
            <a:tailEnd len="med" w="med" type="none"/>
          </a:ln>
        </p:spPr>
      </p:cxnSp>
      <p:cxnSp>
        <p:nvCxnSpPr>
          <p:cNvPr id="490" name="Google Shape;490;p38"/>
          <p:cNvCxnSpPr>
            <a:stCxn id="486" idx="2"/>
            <a:endCxn id="456" idx="0"/>
          </p:cNvCxnSpPr>
          <p:nvPr/>
        </p:nvCxnSpPr>
        <p:spPr>
          <a:xfrm>
            <a:off x="5875501" y="1629711"/>
            <a:ext cx="0" cy="231000"/>
          </a:xfrm>
          <a:prstGeom prst="straightConnector1">
            <a:avLst/>
          </a:prstGeom>
          <a:noFill/>
          <a:ln cap="flat" cmpd="sng" w="9525">
            <a:solidFill>
              <a:schemeClr val="dk2"/>
            </a:solidFill>
            <a:prstDash val="solid"/>
            <a:round/>
            <a:headEnd len="med" w="med" type="none"/>
            <a:tailEnd len="med" w="med" type="none"/>
          </a:ln>
        </p:spPr>
      </p:cxnSp>
      <p:sp>
        <p:nvSpPr>
          <p:cNvPr id="491" name="Google Shape;491;p38"/>
          <p:cNvSpPr/>
          <p:nvPr/>
        </p:nvSpPr>
        <p:spPr>
          <a:xfrm>
            <a:off x="2342425" y="877150"/>
            <a:ext cx="4406400" cy="2800500"/>
          </a:xfrm>
          <a:prstGeom prst="roundRect">
            <a:avLst>
              <a:gd fmla="val 16667" name="adj"/>
            </a:avLst>
          </a:prstGeom>
          <a:noFill/>
          <a:ln cap="flat" cmpd="sng" w="28575">
            <a:solidFill>
              <a:schemeClr val="lt1"/>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92" name="Google Shape;492;p38"/>
          <p:cNvSpPr txBox="1"/>
          <p:nvPr/>
        </p:nvSpPr>
        <p:spPr>
          <a:xfrm>
            <a:off x="5669848" y="1414009"/>
            <a:ext cx="138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chemeClr val="lt1"/>
                </a:solidFill>
                <a:latin typeface="Lato"/>
                <a:ea typeface="Lato"/>
                <a:cs typeface="Lato"/>
                <a:sym typeface="Lato"/>
              </a:rPr>
              <a:t>Sur Site</a:t>
            </a:r>
            <a:endParaRPr b="1">
              <a:solidFill>
                <a:schemeClr val="lt1"/>
              </a:solidFill>
              <a:latin typeface="Lato"/>
              <a:ea typeface="Lato"/>
              <a:cs typeface="Lato"/>
              <a:sym typeface="Lato"/>
            </a:endParaRPr>
          </a:p>
        </p:txBody>
      </p:sp>
      <p:sp>
        <p:nvSpPr>
          <p:cNvPr id="493" name="Google Shape;493;p38"/>
          <p:cNvSpPr txBox="1"/>
          <p:nvPr/>
        </p:nvSpPr>
        <p:spPr>
          <a:xfrm>
            <a:off x="5338848" y="3727799"/>
            <a:ext cx="138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chemeClr val="accent6"/>
                </a:solidFill>
                <a:latin typeface="Lato"/>
                <a:ea typeface="Lato"/>
                <a:cs typeface="Lato"/>
                <a:sym typeface="Lato"/>
              </a:rPr>
              <a:t>Dans le Cloud</a:t>
            </a:r>
            <a:endParaRPr b="1">
              <a:solidFill>
                <a:schemeClr val="accent6"/>
              </a:solidFill>
              <a:latin typeface="Lato"/>
              <a:ea typeface="Lato"/>
              <a:cs typeface="Lato"/>
              <a:sym typeface="Lato"/>
            </a:endParaRPr>
          </a:p>
        </p:txBody>
      </p:sp>
      <p:sp>
        <p:nvSpPr>
          <p:cNvPr id="494" name="Google Shape;494;p38"/>
          <p:cNvSpPr/>
          <p:nvPr/>
        </p:nvSpPr>
        <p:spPr>
          <a:xfrm>
            <a:off x="6927125" y="836250"/>
            <a:ext cx="2003100" cy="4058700"/>
          </a:xfrm>
          <a:prstGeom prst="roundRect">
            <a:avLst>
              <a:gd fmla="val 16667" name="adj"/>
            </a:avLst>
          </a:prstGeom>
          <a:solidFill>
            <a:schemeClr val="accent6"/>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Lato"/>
                <a:ea typeface="Lato"/>
                <a:cs typeface="Lato"/>
                <a:sym typeface="Lato"/>
              </a:rPr>
              <a:t>Infrastructure as a Service</a:t>
            </a:r>
            <a:endParaRPr b="1">
              <a:solidFill>
                <a:schemeClr val="dk1"/>
              </a:solidFill>
              <a:latin typeface="Lato"/>
              <a:ea typeface="Lato"/>
              <a:cs typeface="Lato"/>
              <a:sym typeface="Lato"/>
            </a:endParaRPr>
          </a:p>
          <a:p>
            <a:pPr indent="0" lvl="0" marL="0" rtl="0" algn="ctr">
              <a:spcBef>
                <a:spcPts val="0"/>
              </a:spcBef>
              <a:spcAft>
                <a:spcPts val="0"/>
              </a:spcAft>
              <a:buNone/>
            </a:pPr>
            <a:r>
              <a:t/>
            </a:r>
            <a:endParaRPr>
              <a:solidFill>
                <a:schemeClr val="dk1"/>
              </a:solidFill>
              <a:latin typeface="Lato"/>
              <a:ea typeface="Lato"/>
              <a:cs typeface="Lato"/>
              <a:sym typeface="Lato"/>
            </a:endParaRPr>
          </a:p>
          <a:p>
            <a:pPr indent="0" lvl="0" marL="0" rtl="0" algn="ctr">
              <a:spcBef>
                <a:spcPts val="0"/>
              </a:spcBef>
              <a:spcAft>
                <a:spcPts val="0"/>
              </a:spcAft>
              <a:buNone/>
            </a:pPr>
            <a:r>
              <a:rPr lang="fr">
                <a:solidFill>
                  <a:schemeClr val="dk1"/>
                </a:solidFill>
                <a:latin typeface="Lato"/>
                <a:ea typeface="Lato"/>
                <a:cs typeface="Lato"/>
                <a:sym typeface="Lato"/>
              </a:rPr>
              <a:t>Il s’agit de la fourniture d’infrastructures informatiques virtuelles (machines virtuelles, réseaux, stockage)</a:t>
            </a:r>
            <a:endParaRPr>
              <a:solidFill>
                <a:schemeClr val="dk1"/>
              </a:solidFill>
              <a:latin typeface="Lato"/>
              <a:ea typeface="Lato"/>
              <a:cs typeface="Lato"/>
              <a:sym typeface="Lato"/>
            </a:endParaRPr>
          </a:p>
          <a:p>
            <a:pPr indent="0" lvl="0" marL="0" rtl="0" algn="ctr">
              <a:spcBef>
                <a:spcPts val="0"/>
              </a:spcBef>
              <a:spcAft>
                <a:spcPts val="0"/>
              </a:spcAft>
              <a:buNone/>
            </a:pPr>
            <a:r>
              <a:t/>
            </a:r>
            <a:endParaRPr>
              <a:solidFill>
                <a:schemeClr val="dk1"/>
              </a:solidFill>
              <a:latin typeface="Lato"/>
              <a:ea typeface="Lato"/>
              <a:cs typeface="Lato"/>
              <a:sym typeface="Lato"/>
            </a:endParaRPr>
          </a:p>
          <a:p>
            <a:pPr indent="0" lvl="0" marL="0" rtl="0" algn="ctr">
              <a:spcBef>
                <a:spcPts val="0"/>
              </a:spcBef>
              <a:spcAft>
                <a:spcPts val="0"/>
              </a:spcAft>
              <a:buNone/>
            </a:pPr>
            <a:r>
              <a:rPr lang="fr">
                <a:solidFill>
                  <a:schemeClr val="dk1"/>
                </a:solidFill>
                <a:latin typeface="Lato"/>
                <a:ea typeface="Lato"/>
                <a:cs typeface="Lato"/>
                <a:sym typeface="Lato"/>
              </a:rPr>
              <a:t>Les utilisateurs peuvent gérer ces ressources de manière flexible.</a:t>
            </a:r>
            <a:endParaRPr>
              <a:solidFill>
                <a:schemeClr val="dk1"/>
              </a:solidFill>
              <a:latin typeface="Lato"/>
              <a:ea typeface="Lato"/>
              <a:cs typeface="Lato"/>
              <a:sym typeface="Lato"/>
            </a:endParaRPr>
          </a:p>
        </p:txBody>
      </p:sp>
      <p:pic>
        <p:nvPicPr>
          <p:cNvPr id="495" name="Google Shape;495;p38"/>
          <p:cNvPicPr preferRelativeResize="0"/>
          <p:nvPr/>
        </p:nvPicPr>
        <p:blipFill>
          <a:blip r:embed="rId12">
            <a:alphaModFix/>
          </a:blip>
          <a:stretch>
            <a:fillRect/>
          </a:stretch>
        </p:blipFill>
        <p:spPr>
          <a:xfrm>
            <a:off x="3077947" y="999655"/>
            <a:ext cx="327500" cy="600909"/>
          </a:xfrm>
          <a:prstGeom prst="rect">
            <a:avLst/>
          </a:prstGeom>
          <a:noFill/>
          <a:ln>
            <a:noFill/>
          </a:ln>
        </p:spPr>
      </p:pic>
      <p:pic>
        <p:nvPicPr>
          <p:cNvPr id="496" name="Google Shape;496;p38"/>
          <p:cNvPicPr preferRelativeResize="0"/>
          <p:nvPr/>
        </p:nvPicPr>
        <p:blipFill>
          <a:blip r:embed="rId12">
            <a:alphaModFix/>
          </a:blip>
          <a:stretch>
            <a:fillRect/>
          </a:stretch>
        </p:blipFill>
        <p:spPr>
          <a:xfrm>
            <a:off x="4901972" y="930980"/>
            <a:ext cx="327500" cy="600909"/>
          </a:xfrm>
          <a:prstGeom prst="rect">
            <a:avLst/>
          </a:prstGeom>
          <a:noFill/>
          <a:ln>
            <a:noFill/>
          </a:ln>
        </p:spPr>
      </p:pic>
      <p:pic>
        <p:nvPicPr>
          <p:cNvPr id="497" name="Google Shape;497;p38"/>
          <p:cNvPicPr preferRelativeResize="0"/>
          <p:nvPr/>
        </p:nvPicPr>
        <p:blipFill>
          <a:blip r:embed="rId13">
            <a:alphaModFix/>
          </a:blip>
          <a:stretch>
            <a:fillRect/>
          </a:stretch>
        </p:blipFill>
        <p:spPr>
          <a:xfrm>
            <a:off x="3817600" y="980675"/>
            <a:ext cx="602100" cy="602100"/>
          </a:xfrm>
          <a:prstGeom prst="rect">
            <a:avLst/>
          </a:prstGeom>
          <a:noFill/>
          <a:ln>
            <a:noFill/>
          </a:ln>
        </p:spPr>
      </p:pic>
      <p:pic>
        <p:nvPicPr>
          <p:cNvPr id="498" name="Google Shape;498;p38"/>
          <p:cNvPicPr preferRelativeResize="0"/>
          <p:nvPr/>
        </p:nvPicPr>
        <p:blipFill>
          <a:blip r:embed="rId13">
            <a:alphaModFix/>
          </a:blip>
          <a:stretch>
            <a:fillRect/>
          </a:stretch>
        </p:blipFill>
        <p:spPr>
          <a:xfrm>
            <a:off x="5574450" y="1000175"/>
            <a:ext cx="602100" cy="602100"/>
          </a:xfrm>
          <a:prstGeom prst="rect">
            <a:avLst/>
          </a:prstGeom>
          <a:noFill/>
          <a:ln>
            <a:noFill/>
          </a:ln>
        </p:spPr>
      </p:pic>
      <p:pic>
        <p:nvPicPr>
          <p:cNvPr id="499" name="Google Shape;499;p38"/>
          <p:cNvPicPr preferRelativeResize="0"/>
          <p:nvPr/>
        </p:nvPicPr>
        <p:blipFill>
          <a:blip r:embed="rId14">
            <a:alphaModFix/>
          </a:blip>
          <a:stretch>
            <a:fillRect/>
          </a:stretch>
        </p:blipFill>
        <p:spPr>
          <a:xfrm>
            <a:off x="7501895" y="4905878"/>
            <a:ext cx="1440454" cy="2487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blockchains hybrides</a:t>
            </a:r>
            <a:endParaRPr/>
          </a:p>
        </p:txBody>
      </p:sp>
      <p:sp>
        <p:nvSpPr>
          <p:cNvPr id="1480" name="Google Shape;1480;p137"/>
          <p:cNvSpPr txBox="1"/>
          <p:nvPr>
            <p:ph idx="1" type="body"/>
          </p:nvPr>
        </p:nvSpPr>
        <p:spPr>
          <a:xfrm>
            <a:off x="1297500" y="1802850"/>
            <a:ext cx="7038900" cy="15378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sz="1200">
                <a:solidFill>
                  <a:srgbClr val="FFFFFF"/>
                </a:solidFill>
              </a:rPr>
              <a:t>Même si une organisation privée peut posséder une blockchain hybride, elle ne peut pas modifier les transactions. De manière générale, les transactions et les enregistrements d’une blockchain hybride ne sont pas rendues publiques mais peuvent être vérifiées. </a:t>
            </a:r>
            <a:endParaRPr sz="1200">
              <a:solidFill>
                <a:srgbClr val="FFFFFF"/>
              </a:solidFill>
            </a:endParaRPr>
          </a:p>
          <a:p>
            <a:pPr indent="0" lvl="0" marL="0" rtl="0" algn="just">
              <a:spcBef>
                <a:spcPts val="1200"/>
              </a:spcBef>
              <a:spcAft>
                <a:spcPts val="1200"/>
              </a:spcAft>
              <a:buNone/>
            </a:pPr>
            <a:r>
              <a:rPr lang="fr" sz="1200">
                <a:solidFill>
                  <a:srgbClr val="FFFFFF"/>
                </a:solidFill>
              </a:rPr>
              <a:t>Même si une entité privée possède ce type de blockchain, elle ne peut pas modifier les transactions en son sein.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38"/>
          <p:cNvSpPr txBox="1"/>
          <p:nvPr>
            <p:ph type="title"/>
          </p:nvPr>
        </p:nvSpPr>
        <p:spPr>
          <a:xfrm>
            <a:off x="1297500" y="3999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blockchains de consortium</a:t>
            </a:r>
            <a:endParaRPr/>
          </a:p>
        </p:txBody>
      </p:sp>
      <p:sp>
        <p:nvSpPr>
          <p:cNvPr id="1486" name="Google Shape;1486;p13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87" name="Google Shape;1487;p138"/>
          <p:cNvPicPr preferRelativeResize="0"/>
          <p:nvPr/>
        </p:nvPicPr>
        <p:blipFill>
          <a:blip r:embed="rId3">
            <a:alphaModFix/>
          </a:blip>
          <a:stretch>
            <a:fillRect/>
          </a:stretch>
        </p:blipFill>
        <p:spPr>
          <a:xfrm>
            <a:off x="699175" y="891051"/>
            <a:ext cx="7818750" cy="40918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1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493" name="Google Shape;1493;p13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4" name="Google Shape;1494;p139"/>
          <p:cNvPicPr preferRelativeResize="0"/>
          <p:nvPr/>
        </p:nvPicPr>
        <p:blipFill>
          <a:blip r:embed="rId3">
            <a:alphaModFix/>
          </a:blip>
          <a:stretch>
            <a:fillRect/>
          </a:stretch>
        </p:blipFill>
        <p:spPr>
          <a:xfrm>
            <a:off x="0" y="57150"/>
            <a:ext cx="9144000" cy="50292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4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Les blockchains de consortium</a:t>
            </a:r>
            <a:endParaRPr/>
          </a:p>
          <a:p>
            <a:pPr indent="0" lvl="0" marL="0" rtl="0" algn="l">
              <a:spcBef>
                <a:spcPts val="0"/>
              </a:spcBef>
              <a:spcAft>
                <a:spcPts val="0"/>
              </a:spcAft>
              <a:buNone/>
            </a:pPr>
            <a:r>
              <a:t/>
            </a:r>
            <a:endParaRPr/>
          </a:p>
        </p:txBody>
      </p:sp>
      <p:sp>
        <p:nvSpPr>
          <p:cNvPr id="1500" name="Google Shape;1500;p14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501" name="Google Shape;1501;p140"/>
          <p:cNvSpPr txBox="1"/>
          <p:nvPr/>
        </p:nvSpPr>
        <p:spPr>
          <a:xfrm rot="1816828">
            <a:off x="7925001" y="441470"/>
            <a:ext cx="824024" cy="46169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rgbClr val="FF0000"/>
                </a:solidFill>
                <a:latin typeface="Lato"/>
                <a:ea typeface="Lato"/>
                <a:cs typeface="Lato"/>
                <a:sym typeface="Lato"/>
              </a:rPr>
              <a:t>TBD</a:t>
            </a:r>
            <a:endParaRPr sz="1800">
              <a:solidFill>
                <a:srgbClr val="FF0000"/>
              </a:solidFill>
              <a:latin typeface="Lato"/>
              <a:ea typeface="Lato"/>
              <a:cs typeface="Lato"/>
              <a:sym typeface="Lato"/>
            </a:endParaRPr>
          </a:p>
        </p:txBody>
      </p:sp>
      <p:pic>
        <p:nvPicPr>
          <p:cNvPr id="1502" name="Google Shape;1502;p14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AURA Blockchain Consortium</a:t>
            </a:r>
            <a:endParaRPr/>
          </a:p>
        </p:txBody>
      </p:sp>
      <p:sp>
        <p:nvSpPr>
          <p:cNvPr id="1508" name="Google Shape;1508;p14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Aura Blockchain Consortium est un rassemblement d’entreprises d’abord initié par LVMH, Prada Group, Richemont et Cartier en 2021, rejoint par la suite par OTB en octobre 2021 et Mercedes Benz en mai 2022.</a:t>
            </a:r>
            <a:endParaRPr/>
          </a:p>
          <a:p>
            <a:pPr indent="0" lvl="0" marL="0" rtl="0" algn="l">
              <a:spcBef>
                <a:spcPts val="1200"/>
              </a:spcBef>
              <a:spcAft>
                <a:spcPts val="1200"/>
              </a:spcAft>
              <a:buNone/>
            </a:pPr>
            <a:r>
              <a:rPr lang="fr"/>
              <a:t>L’objectif est de permettre d’authentifier les produits d’origine de ces marques en les couplant par des NFT dans des Smarts Contracts.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142"/>
          <p:cNvSpPr txBox="1"/>
          <p:nvPr>
            <p:ph idx="1" type="body"/>
          </p:nvPr>
        </p:nvSpPr>
        <p:spPr>
          <a:xfrm>
            <a:off x="1052550" y="4281275"/>
            <a:ext cx="7038900" cy="504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i="1" lang="fr"/>
              <a:t>https://auraluxuryblockchain.com/</a:t>
            </a:r>
            <a:endParaRPr i="1"/>
          </a:p>
        </p:txBody>
      </p:sp>
      <p:pic>
        <p:nvPicPr>
          <p:cNvPr id="1514" name="Google Shape;1514;p142"/>
          <p:cNvPicPr preferRelativeResize="0"/>
          <p:nvPr/>
        </p:nvPicPr>
        <p:blipFill>
          <a:blip r:embed="rId3">
            <a:alphaModFix/>
          </a:blip>
          <a:stretch>
            <a:fillRect/>
          </a:stretch>
        </p:blipFill>
        <p:spPr>
          <a:xfrm>
            <a:off x="184975" y="612013"/>
            <a:ext cx="8774048" cy="36692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1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520" name="Google Shape;1520;p14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21" name="Google Shape;1521;p143"/>
          <p:cNvPicPr preferRelativeResize="0"/>
          <p:nvPr/>
        </p:nvPicPr>
        <p:blipFill>
          <a:blip r:embed="rId3">
            <a:alphaModFix/>
          </a:blip>
          <a:stretch>
            <a:fillRect/>
          </a:stretch>
        </p:blipFill>
        <p:spPr>
          <a:xfrm>
            <a:off x="321469" y="0"/>
            <a:ext cx="8501063" cy="51435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layers en blockchain</a:t>
            </a:r>
            <a:endParaRPr/>
          </a:p>
        </p:txBody>
      </p:sp>
      <p:sp>
        <p:nvSpPr>
          <p:cNvPr id="1527" name="Google Shape;1527;p14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sz="1350">
                <a:solidFill>
                  <a:srgbClr val="FFFFFF"/>
                </a:solidFill>
              </a:rPr>
              <a:t>Le terme de “layer” en blockchain est utilisé pour décrire la “couche” sur laquelle se situe une blockchain. </a:t>
            </a:r>
            <a:endParaRPr sz="1350">
              <a:solidFill>
                <a:srgbClr val="FFFFFF"/>
              </a:solidFill>
            </a:endParaRPr>
          </a:p>
          <a:p>
            <a:pPr indent="0" lvl="0" marL="0" rtl="0" algn="just">
              <a:spcBef>
                <a:spcPts val="1200"/>
              </a:spcBef>
              <a:spcAft>
                <a:spcPts val="0"/>
              </a:spcAft>
              <a:buNone/>
            </a:pPr>
            <a:r>
              <a:rPr lang="fr" sz="1350">
                <a:solidFill>
                  <a:srgbClr val="FFFFFF"/>
                </a:solidFill>
              </a:rPr>
              <a:t>Ces couches vont regrouper un ensemble de composants nécessaires pour le fonctionnement d’une blockchain.</a:t>
            </a:r>
            <a:endParaRPr sz="1350">
              <a:solidFill>
                <a:srgbClr val="FFFFFF"/>
              </a:solidFill>
            </a:endParaRPr>
          </a:p>
          <a:p>
            <a:pPr indent="0" lvl="0" marL="0" rtl="0" algn="just">
              <a:spcBef>
                <a:spcPts val="1200"/>
              </a:spcBef>
              <a:spcAft>
                <a:spcPts val="0"/>
              </a:spcAft>
              <a:buNone/>
            </a:pPr>
            <a:r>
              <a:rPr lang="fr" sz="1350">
                <a:solidFill>
                  <a:srgbClr val="FFFFFF"/>
                </a:solidFill>
              </a:rPr>
              <a:t>Chaque couche de “niveau supérieur” vient complémenter une couche de “niveau inférieure” en ajoutant des fonctionnalités ou des applications.</a:t>
            </a:r>
            <a:endParaRPr sz="1350">
              <a:solidFill>
                <a:srgbClr val="FFFFFF"/>
              </a:solidFill>
            </a:endParaRPr>
          </a:p>
          <a:p>
            <a:pPr indent="0" lvl="0" marL="0" rtl="0" algn="just">
              <a:spcBef>
                <a:spcPts val="1200"/>
              </a:spcBef>
              <a:spcAft>
                <a:spcPts val="120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layers en blockchain</a:t>
            </a:r>
            <a:endParaRPr/>
          </a:p>
        </p:txBody>
      </p:sp>
      <p:sp>
        <p:nvSpPr>
          <p:cNvPr id="1533" name="Google Shape;1533;p145"/>
          <p:cNvSpPr txBox="1"/>
          <p:nvPr>
            <p:ph idx="1" type="body"/>
          </p:nvPr>
        </p:nvSpPr>
        <p:spPr>
          <a:xfrm>
            <a:off x="1266825"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On peut matérialiser les layers (ou couche) par une pyramide : </a:t>
            </a:r>
            <a:endParaRPr/>
          </a:p>
          <a:p>
            <a:pPr indent="0" lvl="0" marL="0" rtl="0" algn="l">
              <a:spcBef>
                <a:spcPts val="1200"/>
              </a:spcBef>
              <a:spcAft>
                <a:spcPts val="1200"/>
              </a:spcAft>
              <a:buNone/>
            </a:pPr>
            <a:r>
              <a:t/>
            </a:r>
            <a:endParaRPr/>
          </a:p>
        </p:txBody>
      </p:sp>
      <p:sp>
        <p:nvSpPr>
          <p:cNvPr id="1534" name="Google Shape;1534;p145"/>
          <p:cNvSpPr/>
          <p:nvPr/>
        </p:nvSpPr>
        <p:spPr>
          <a:xfrm>
            <a:off x="2161750" y="3981648"/>
            <a:ext cx="3940500" cy="497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Layer 0</a:t>
            </a:r>
            <a:endParaRPr/>
          </a:p>
        </p:txBody>
      </p:sp>
      <p:sp>
        <p:nvSpPr>
          <p:cNvPr id="1535" name="Google Shape;1535;p145"/>
          <p:cNvSpPr/>
          <p:nvPr/>
        </p:nvSpPr>
        <p:spPr>
          <a:xfrm>
            <a:off x="2524600" y="3414389"/>
            <a:ext cx="3214800" cy="497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Layer 1</a:t>
            </a:r>
            <a:endParaRPr/>
          </a:p>
        </p:txBody>
      </p:sp>
      <p:sp>
        <p:nvSpPr>
          <p:cNvPr id="1536" name="Google Shape;1536;p145"/>
          <p:cNvSpPr/>
          <p:nvPr/>
        </p:nvSpPr>
        <p:spPr>
          <a:xfrm>
            <a:off x="2780638" y="2847162"/>
            <a:ext cx="2702700" cy="497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Layer 2</a:t>
            </a:r>
            <a:endParaRPr/>
          </a:p>
        </p:txBody>
      </p:sp>
      <p:sp>
        <p:nvSpPr>
          <p:cNvPr id="1537" name="Google Shape;1537;p145"/>
          <p:cNvSpPr/>
          <p:nvPr/>
        </p:nvSpPr>
        <p:spPr>
          <a:xfrm>
            <a:off x="3087700" y="2279888"/>
            <a:ext cx="2088600" cy="4971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Layer 3</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Layer 0 : Le socle commun</a:t>
            </a:r>
            <a:endParaRPr/>
          </a:p>
        </p:txBody>
      </p:sp>
      <p:sp>
        <p:nvSpPr>
          <p:cNvPr id="1543" name="Google Shape;1543;p146"/>
          <p:cNvSpPr txBox="1"/>
          <p:nvPr>
            <p:ph idx="1" type="body"/>
          </p:nvPr>
        </p:nvSpPr>
        <p:spPr>
          <a:xfrm>
            <a:off x="1297500" y="1262750"/>
            <a:ext cx="7038900" cy="101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layer 0 est l’ensemble des composants communs permettant à toute blockchain de fonctionner.</a:t>
            </a:r>
            <a:endParaRPr/>
          </a:p>
          <a:p>
            <a:pPr indent="0" lvl="0" marL="0" rtl="0" algn="l">
              <a:spcBef>
                <a:spcPts val="1200"/>
              </a:spcBef>
              <a:spcAft>
                <a:spcPts val="1200"/>
              </a:spcAft>
              <a:buNone/>
            </a:pPr>
            <a:r>
              <a:rPr lang="fr"/>
              <a:t>Elle va regrouper les éléments suivants : </a:t>
            </a:r>
            <a:endParaRPr/>
          </a:p>
        </p:txBody>
      </p:sp>
      <p:sp>
        <p:nvSpPr>
          <p:cNvPr id="1544" name="Google Shape;1544;p146"/>
          <p:cNvSpPr/>
          <p:nvPr/>
        </p:nvSpPr>
        <p:spPr>
          <a:xfrm>
            <a:off x="1653524" y="2280950"/>
            <a:ext cx="5823000" cy="497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Layer 0</a:t>
            </a:r>
            <a:endParaRPr/>
          </a:p>
        </p:txBody>
      </p:sp>
      <p:sp>
        <p:nvSpPr>
          <p:cNvPr id="1545" name="Google Shape;1545;p146"/>
          <p:cNvSpPr/>
          <p:nvPr/>
        </p:nvSpPr>
        <p:spPr>
          <a:xfrm>
            <a:off x="3141925" y="2806525"/>
            <a:ext cx="1413600" cy="497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Les noeuds</a:t>
            </a:r>
            <a:endParaRPr/>
          </a:p>
        </p:txBody>
      </p:sp>
      <p:sp>
        <p:nvSpPr>
          <p:cNvPr id="1546" name="Google Shape;1546;p146"/>
          <p:cNvSpPr/>
          <p:nvPr/>
        </p:nvSpPr>
        <p:spPr>
          <a:xfrm>
            <a:off x="6090826" y="2806525"/>
            <a:ext cx="1385700" cy="497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Les serveurs</a:t>
            </a:r>
            <a:endParaRPr/>
          </a:p>
        </p:txBody>
      </p:sp>
      <p:sp>
        <p:nvSpPr>
          <p:cNvPr id="1547" name="Google Shape;1547;p146"/>
          <p:cNvSpPr/>
          <p:nvPr/>
        </p:nvSpPr>
        <p:spPr>
          <a:xfrm>
            <a:off x="4630326" y="2806525"/>
            <a:ext cx="1385700" cy="497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Les mineurs</a:t>
            </a:r>
            <a:endParaRPr/>
          </a:p>
        </p:txBody>
      </p:sp>
      <p:sp>
        <p:nvSpPr>
          <p:cNvPr id="1548" name="Google Shape;1548;p146"/>
          <p:cNvSpPr/>
          <p:nvPr/>
        </p:nvSpPr>
        <p:spPr>
          <a:xfrm>
            <a:off x="1653525" y="2806525"/>
            <a:ext cx="1413600" cy="497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Le réseau</a:t>
            </a:r>
            <a:endParaRPr/>
          </a:p>
        </p:txBody>
      </p:sp>
      <p:sp>
        <p:nvSpPr>
          <p:cNvPr id="1549" name="Google Shape;1549;p146"/>
          <p:cNvSpPr/>
          <p:nvPr/>
        </p:nvSpPr>
        <p:spPr>
          <a:xfrm>
            <a:off x="6076875" y="3332076"/>
            <a:ext cx="1413600" cy="147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Permettent de faire fonctionner les noeuds et la partie applicative</a:t>
            </a:r>
            <a:endParaRPr/>
          </a:p>
        </p:txBody>
      </p:sp>
      <p:sp>
        <p:nvSpPr>
          <p:cNvPr id="1550" name="Google Shape;1550;p146"/>
          <p:cNvSpPr/>
          <p:nvPr/>
        </p:nvSpPr>
        <p:spPr>
          <a:xfrm>
            <a:off x="4602425" y="3332100"/>
            <a:ext cx="1413600" cy="147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Interagissent avec les protocoles</a:t>
            </a:r>
            <a:endParaRPr/>
          </a:p>
        </p:txBody>
      </p:sp>
      <p:sp>
        <p:nvSpPr>
          <p:cNvPr id="1551" name="Google Shape;1551;p146"/>
          <p:cNvSpPr/>
          <p:nvPr/>
        </p:nvSpPr>
        <p:spPr>
          <a:xfrm>
            <a:off x="3141781" y="3332075"/>
            <a:ext cx="1413600" cy="147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Permettent de confirmer et valider les transactions</a:t>
            </a:r>
            <a:endParaRPr/>
          </a:p>
        </p:txBody>
      </p:sp>
      <p:sp>
        <p:nvSpPr>
          <p:cNvPr id="1552" name="Google Shape;1552;p146"/>
          <p:cNvSpPr/>
          <p:nvPr/>
        </p:nvSpPr>
        <p:spPr>
          <a:xfrm>
            <a:off x="1653525" y="3332075"/>
            <a:ext cx="1413600" cy="1473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Internet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Exemple de IaaS</a:t>
            </a:r>
            <a:endParaRPr/>
          </a:p>
        </p:txBody>
      </p:sp>
      <p:pic>
        <p:nvPicPr>
          <p:cNvPr id="505" name="Google Shape;505;p39"/>
          <p:cNvPicPr preferRelativeResize="0"/>
          <p:nvPr/>
        </p:nvPicPr>
        <p:blipFill>
          <a:blip r:embed="rId3">
            <a:alphaModFix/>
          </a:blip>
          <a:stretch>
            <a:fillRect/>
          </a:stretch>
        </p:blipFill>
        <p:spPr>
          <a:xfrm>
            <a:off x="3434563" y="1880937"/>
            <a:ext cx="2274885" cy="1381650"/>
          </a:xfrm>
          <a:prstGeom prst="rect">
            <a:avLst/>
          </a:prstGeom>
          <a:noFill/>
          <a:ln>
            <a:noFill/>
          </a:ln>
        </p:spPr>
      </p:pic>
      <p:pic>
        <p:nvPicPr>
          <p:cNvPr id="506" name="Google Shape;506;p39"/>
          <p:cNvPicPr preferRelativeResize="0"/>
          <p:nvPr/>
        </p:nvPicPr>
        <p:blipFill>
          <a:blip r:embed="rId4">
            <a:alphaModFix/>
          </a:blip>
          <a:stretch>
            <a:fillRect/>
          </a:stretch>
        </p:blipFill>
        <p:spPr>
          <a:xfrm>
            <a:off x="7654295" y="4905878"/>
            <a:ext cx="1440454" cy="2487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1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Layer 0 : Le socle commun</a:t>
            </a:r>
            <a:endParaRPr/>
          </a:p>
        </p:txBody>
      </p:sp>
      <p:sp>
        <p:nvSpPr>
          <p:cNvPr id="1558" name="Google Shape;1558;p14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Ces composants de base vont permettre le fonctionnement d’une blockchain de manière décentralisée et connectée. Chaque module est indispensable à la stabilité d’une blockchain.</a:t>
            </a:r>
            <a:endParaRPr/>
          </a:p>
          <a:p>
            <a:pPr indent="0" lvl="0" marL="0" rtl="0" algn="ctr">
              <a:spcBef>
                <a:spcPts val="1200"/>
              </a:spcBef>
              <a:spcAft>
                <a:spcPts val="1200"/>
              </a:spcAft>
              <a:buNone/>
            </a:pPr>
            <a:r>
              <a:rPr lang="fr"/>
              <a:t>Le layer 0 est le noyau d’une blockchain.</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protocoles de Layer 0</a:t>
            </a:r>
            <a:endParaRPr/>
          </a:p>
        </p:txBody>
      </p:sp>
      <p:sp>
        <p:nvSpPr>
          <p:cNvPr id="1564" name="Google Shape;1564;p14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Les “protocoles de Layer 0” sont des ensembles de fonctionnalités qui vont s’intégrer au layer 0 sans avoir à créer un layer de niveau supérieur. </a:t>
            </a:r>
            <a:endParaRPr/>
          </a:p>
          <a:p>
            <a:pPr indent="0" lvl="0" marL="0" rtl="0" algn="just">
              <a:spcBef>
                <a:spcPts val="1200"/>
              </a:spcBef>
              <a:spcAft>
                <a:spcPts val="1200"/>
              </a:spcAft>
              <a:buNone/>
            </a:pPr>
            <a:r>
              <a:rPr lang="fr"/>
              <a:t>Ils ont pour but de résoudre des problèmes récurrents comme : </a:t>
            </a:r>
            <a:endParaRPr/>
          </a:p>
        </p:txBody>
      </p:sp>
      <p:sp>
        <p:nvSpPr>
          <p:cNvPr id="1565" name="Google Shape;1565;p148"/>
          <p:cNvSpPr/>
          <p:nvPr/>
        </p:nvSpPr>
        <p:spPr>
          <a:xfrm>
            <a:off x="1652238" y="2692189"/>
            <a:ext cx="1729500" cy="13473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La scalabilité</a:t>
            </a:r>
            <a:endParaRPr/>
          </a:p>
          <a:p>
            <a:pPr indent="0" lvl="0" marL="0" rtl="0" algn="ctr">
              <a:spcBef>
                <a:spcPts val="0"/>
              </a:spcBef>
              <a:spcAft>
                <a:spcPts val="0"/>
              </a:spcAft>
              <a:buNone/>
            </a:pPr>
            <a:r>
              <a:rPr lang="fr"/>
              <a:t>(vitesse des transactions sur la blockchain)</a:t>
            </a:r>
            <a:endParaRPr/>
          </a:p>
        </p:txBody>
      </p:sp>
      <p:sp>
        <p:nvSpPr>
          <p:cNvPr id="1566" name="Google Shape;1566;p148"/>
          <p:cNvSpPr/>
          <p:nvPr/>
        </p:nvSpPr>
        <p:spPr>
          <a:xfrm>
            <a:off x="3625325" y="2692205"/>
            <a:ext cx="1729500" cy="13473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L’interopérabilité</a:t>
            </a:r>
            <a:endParaRPr/>
          </a:p>
          <a:p>
            <a:pPr indent="0" lvl="0" marL="0" rtl="0" algn="ctr">
              <a:spcBef>
                <a:spcPts val="0"/>
              </a:spcBef>
              <a:spcAft>
                <a:spcPts val="0"/>
              </a:spcAft>
              <a:buNone/>
            </a:pPr>
            <a:r>
              <a:rPr lang="fr"/>
              <a:t>(communication entre les blockchains)</a:t>
            </a:r>
            <a:endParaRPr/>
          </a:p>
        </p:txBody>
      </p:sp>
      <p:sp>
        <p:nvSpPr>
          <p:cNvPr id="1567" name="Google Shape;1567;p148"/>
          <p:cNvSpPr/>
          <p:nvPr/>
        </p:nvSpPr>
        <p:spPr>
          <a:xfrm>
            <a:off x="5598390" y="2692205"/>
            <a:ext cx="1729500" cy="13473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La sécurité</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protocoles de Layer 0</a:t>
            </a:r>
            <a:endParaRPr/>
          </a:p>
        </p:txBody>
      </p:sp>
      <p:sp>
        <p:nvSpPr>
          <p:cNvPr id="1573" name="Google Shape;1573;p149"/>
          <p:cNvSpPr txBox="1"/>
          <p:nvPr>
            <p:ph idx="1" type="body"/>
          </p:nvPr>
        </p:nvSpPr>
        <p:spPr>
          <a:xfrm>
            <a:off x="835500" y="1307850"/>
            <a:ext cx="7778400" cy="1446900"/>
          </a:xfrm>
          <a:prstGeom prst="rect">
            <a:avLst/>
          </a:prstGeom>
        </p:spPr>
        <p:txBody>
          <a:bodyPr anchorCtr="0" anchor="t" bIns="91425" lIns="91425" spcFirstLastPara="1" rIns="91425" wrap="square" tIns="91425">
            <a:normAutofit/>
          </a:bodyPr>
          <a:lstStyle/>
          <a:p>
            <a:pPr indent="0" lvl="0" marL="0" rtl="0" algn="just">
              <a:spcBef>
                <a:spcPts val="1400"/>
              </a:spcBef>
              <a:spcAft>
                <a:spcPts val="0"/>
              </a:spcAft>
              <a:buNone/>
            </a:pPr>
            <a:r>
              <a:rPr lang="fr" sz="1350">
                <a:solidFill>
                  <a:srgbClr val="FFFFFF"/>
                </a:solidFill>
              </a:rPr>
              <a:t>Au lieu de créer des couches supplémentaires pour résoudre ces problèmes, les développeurs ont décidé de prendre le problème à l’envers. </a:t>
            </a:r>
            <a:endParaRPr sz="1350">
              <a:solidFill>
                <a:srgbClr val="FFFFFF"/>
              </a:solidFill>
            </a:endParaRPr>
          </a:p>
          <a:p>
            <a:pPr indent="0" lvl="0" marL="0" rtl="0" algn="just">
              <a:spcBef>
                <a:spcPts val="2000"/>
              </a:spcBef>
              <a:spcAft>
                <a:spcPts val="2000"/>
              </a:spcAft>
              <a:buNone/>
            </a:pPr>
            <a:r>
              <a:rPr lang="fr" sz="1350">
                <a:solidFill>
                  <a:srgbClr val="FFFFFF"/>
                </a:solidFill>
              </a:rPr>
              <a:t>Ils vont développer au maximum les fonctionnalités d’un layer jusqu’à ce que  le besoin de créer une nouvelle couche soit nécessaire.</a:t>
            </a:r>
            <a:endParaRPr>
              <a:solidFill>
                <a:srgbClr val="FFFFFF"/>
              </a:solidFill>
            </a:endParaRPr>
          </a:p>
        </p:txBody>
      </p:sp>
      <p:sp>
        <p:nvSpPr>
          <p:cNvPr id="1574" name="Google Shape;1574;p149"/>
          <p:cNvSpPr/>
          <p:nvPr/>
        </p:nvSpPr>
        <p:spPr>
          <a:xfrm>
            <a:off x="393350" y="3277650"/>
            <a:ext cx="1606800" cy="157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Créer une blockchain plus facilement à l’aide d’un SDK</a:t>
            </a:r>
            <a:endParaRPr/>
          </a:p>
        </p:txBody>
      </p:sp>
      <p:sp>
        <p:nvSpPr>
          <p:cNvPr id="1575" name="Google Shape;1575;p149"/>
          <p:cNvSpPr/>
          <p:nvPr/>
        </p:nvSpPr>
        <p:spPr>
          <a:xfrm>
            <a:off x="2071726" y="3277650"/>
            <a:ext cx="1606800" cy="157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Faciliter la communication entre les différentes blockchain qui utilisent la même base</a:t>
            </a:r>
            <a:endParaRPr/>
          </a:p>
        </p:txBody>
      </p:sp>
      <p:sp>
        <p:nvSpPr>
          <p:cNvPr id="1576" name="Google Shape;1576;p149"/>
          <p:cNvSpPr/>
          <p:nvPr/>
        </p:nvSpPr>
        <p:spPr>
          <a:xfrm>
            <a:off x="3750100" y="3277650"/>
            <a:ext cx="1606800" cy="157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Utiliser le même système de consensus</a:t>
            </a:r>
            <a:endParaRPr/>
          </a:p>
        </p:txBody>
      </p:sp>
      <p:sp>
        <p:nvSpPr>
          <p:cNvPr id="1577" name="Google Shape;1577;p149"/>
          <p:cNvSpPr/>
          <p:nvPr/>
        </p:nvSpPr>
        <p:spPr>
          <a:xfrm>
            <a:off x="5428475" y="3277650"/>
            <a:ext cx="1606800" cy="157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Utiliser le même système de stockage d’information</a:t>
            </a:r>
            <a:endParaRPr/>
          </a:p>
        </p:txBody>
      </p:sp>
      <p:sp>
        <p:nvSpPr>
          <p:cNvPr id="1578" name="Google Shape;1578;p149"/>
          <p:cNvSpPr/>
          <p:nvPr/>
        </p:nvSpPr>
        <p:spPr>
          <a:xfrm>
            <a:off x="7106850" y="3277650"/>
            <a:ext cx="1606800" cy="157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Améliorer la sécurité d’une infrastructure sans devoir forcément la gérer</a:t>
            </a:r>
            <a:endParaRPr/>
          </a:p>
        </p:txBody>
      </p:sp>
      <p:sp>
        <p:nvSpPr>
          <p:cNvPr id="1579" name="Google Shape;1579;p149"/>
          <p:cNvSpPr/>
          <p:nvPr/>
        </p:nvSpPr>
        <p:spPr>
          <a:xfrm>
            <a:off x="393450" y="2855500"/>
            <a:ext cx="1606800" cy="3213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Scalabilité</a:t>
            </a:r>
            <a:endParaRPr/>
          </a:p>
        </p:txBody>
      </p:sp>
      <p:sp>
        <p:nvSpPr>
          <p:cNvPr id="1580" name="Google Shape;1580;p149"/>
          <p:cNvSpPr/>
          <p:nvPr/>
        </p:nvSpPr>
        <p:spPr>
          <a:xfrm>
            <a:off x="2071725" y="2855500"/>
            <a:ext cx="4963500" cy="3213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Interopérabilité</a:t>
            </a:r>
            <a:endParaRPr/>
          </a:p>
        </p:txBody>
      </p:sp>
      <p:sp>
        <p:nvSpPr>
          <p:cNvPr id="1581" name="Google Shape;1581;p149"/>
          <p:cNvSpPr/>
          <p:nvPr/>
        </p:nvSpPr>
        <p:spPr>
          <a:xfrm>
            <a:off x="7106700" y="2855500"/>
            <a:ext cx="1606800" cy="3213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Sécurité</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protocoles de Layer 0</a:t>
            </a:r>
            <a:endParaRPr/>
          </a:p>
        </p:txBody>
      </p:sp>
      <p:sp>
        <p:nvSpPr>
          <p:cNvPr id="1587" name="Google Shape;1587;p150"/>
          <p:cNvSpPr/>
          <p:nvPr/>
        </p:nvSpPr>
        <p:spPr>
          <a:xfrm>
            <a:off x="1108408" y="1941698"/>
            <a:ext cx="1268400" cy="9930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Cosmos</a:t>
            </a:r>
            <a:endParaRPr/>
          </a:p>
          <a:p>
            <a:pPr indent="0" lvl="0" marL="0" rtl="0" algn="ctr">
              <a:spcBef>
                <a:spcPts val="0"/>
              </a:spcBef>
              <a:spcAft>
                <a:spcPts val="0"/>
              </a:spcAft>
              <a:buNone/>
            </a:pPr>
            <a:r>
              <a:rPr lang="fr"/>
              <a:t>(ATOM)</a:t>
            </a:r>
            <a:endParaRPr/>
          </a:p>
        </p:txBody>
      </p:sp>
      <p:sp>
        <p:nvSpPr>
          <p:cNvPr id="1588" name="Google Shape;1588;p150"/>
          <p:cNvSpPr/>
          <p:nvPr/>
        </p:nvSpPr>
        <p:spPr>
          <a:xfrm>
            <a:off x="550593" y="1760948"/>
            <a:ext cx="768900" cy="3273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BNB Chain</a:t>
            </a:r>
            <a:endParaRPr sz="1000"/>
          </a:p>
        </p:txBody>
      </p:sp>
      <p:sp>
        <p:nvSpPr>
          <p:cNvPr id="1589" name="Google Shape;1589;p150"/>
          <p:cNvSpPr/>
          <p:nvPr/>
        </p:nvSpPr>
        <p:spPr>
          <a:xfrm>
            <a:off x="470493" y="2690748"/>
            <a:ext cx="929100" cy="3273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Tendermint Core</a:t>
            </a:r>
            <a:endParaRPr sz="1000"/>
          </a:p>
        </p:txBody>
      </p:sp>
      <p:sp>
        <p:nvSpPr>
          <p:cNvPr id="1590" name="Google Shape;1590;p150"/>
          <p:cNvSpPr/>
          <p:nvPr/>
        </p:nvSpPr>
        <p:spPr>
          <a:xfrm>
            <a:off x="2017169" y="1760941"/>
            <a:ext cx="1268400" cy="492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IBC</a:t>
            </a:r>
            <a:endParaRPr sz="1000"/>
          </a:p>
          <a:p>
            <a:pPr indent="0" lvl="0" marL="0" rtl="0" algn="ctr">
              <a:spcBef>
                <a:spcPts val="0"/>
              </a:spcBef>
              <a:spcAft>
                <a:spcPts val="0"/>
              </a:spcAft>
              <a:buNone/>
            </a:pPr>
            <a:r>
              <a:rPr lang="fr" sz="1000"/>
              <a:t>(Inter Blockchain Communication)</a:t>
            </a:r>
            <a:endParaRPr sz="1000"/>
          </a:p>
        </p:txBody>
      </p:sp>
      <p:sp>
        <p:nvSpPr>
          <p:cNvPr id="1591" name="Google Shape;1591;p150"/>
          <p:cNvSpPr/>
          <p:nvPr/>
        </p:nvSpPr>
        <p:spPr>
          <a:xfrm>
            <a:off x="1716183" y="2773398"/>
            <a:ext cx="1048500" cy="3273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Cosmos SDK</a:t>
            </a:r>
            <a:endParaRPr sz="1000"/>
          </a:p>
        </p:txBody>
      </p:sp>
      <p:sp>
        <p:nvSpPr>
          <p:cNvPr id="1592" name="Google Shape;1592;p150"/>
          <p:cNvSpPr/>
          <p:nvPr/>
        </p:nvSpPr>
        <p:spPr>
          <a:xfrm>
            <a:off x="3806571" y="3416649"/>
            <a:ext cx="1268400" cy="9930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Polkadot</a:t>
            </a:r>
            <a:endParaRPr/>
          </a:p>
          <a:p>
            <a:pPr indent="0" lvl="0" marL="0" rtl="0" algn="ctr">
              <a:spcBef>
                <a:spcPts val="0"/>
              </a:spcBef>
              <a:spcAft>
                <a:spcPts val="0"/>
              </a:spcAft>
              <a:buNone/>
            </a:pPr>
            <a:r>
              <a:rPr lang="fr"/>
              <a:t>(DOT)</a:t>
            </a:r>
            <a:endParaRPr/>
          </a:p>
        </p:txBody>
      </p:sp>
      <p:sp>
        <p:nvSpPr>
          <p:cNvPr id="1593" name="Google Shape;1593;p150"/>
          <p:cNvSpPr/>
          <p:nvPr/>
        </p:nvSpPr>
        <p:spPr>
          <a:xfrm>
            <a:off x="4797214" y="3910800"/>
            <a:ext cx="854100" cy="421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Relay chain</a:t>
            </a:r>
            <a:endParaRPr sz="1000"/>
          </a:p>
        </p:txBody>
      </p:sp>
      <p:sp>
        <p:nvSpPr>
          <p:cNvPr id="1594" name="Google Shape;1594;p150"/>
          <p:cNvSpPr/>
          <p:nvPr/>
        </p:nvSpPr>
        <p:spPr>
          <a:xfrm>
            <a:off x="3470700" y="3229650"/>
            <a:ext cx="1101300" cy="3273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Substrate</a:t>
            </a:r>
            <a:endParaRPr sz="1000"/>
          </a:p>
          <a:p>
            <a:pPr indent="0" lvl="0" marL="0" rtl="0" algn="ctr">
              <a:spcBef>
                <a:spcPts val="0"/>
              </a:spcBef>
              <a:spcAft>
                <a:spcPts val="0"/>
              </a:spcAft>
              <a:buNone/>
            </a:pPr>
            <a:r>
              <a:rPr lang="fr" sz="1000"/>
              <a:t>(Polkadot SDK)</a:t>
            </a:r>
            <a:endParaRPr sz="1000"/>
          </a:p>
        </p:txBody>
      </p:sp>
      <p:sp>
        <p:nvSpPr>
          <p:cNvPr id="1595" name="Google Shape;1595;p150"/>
          <p:cNvSpPr/>
          <p:nvPr/>
        </p:nvSpPr>
        <p:spPr>
          <a:xfrm>
            <a:off x="3138349" y="4159451"/>
            <a:ext cx="1048500" cy="351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Cross-chain Message</a:t>
            </a:r>
            <a:endParaRPr sz="1000"/>
          </a:p>
        </p:txBody>
      </p:sp>
      <p:sp>
        <p:nvSpPr>
          <p:cNvPr id="1596" name="Google Shape;1596;p150"/>
          <p:cNvSpPr/>
          <p:nvPr/>
        </p:nvSpPr>
        <p:spPr>
          <a:xfrm>
            <a:off x="6349021" y="1861049"/>
            <a:ext cx="1268400" cy="9930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Avalanche</a:t>
            </a:r>
            <a:endParaRPr/>
          </a:p>
          <a:p>
            <a:pPr indent="0" lvl="0" marL="0" rtl="0" algn="ctr">
              <a:spcBef>
                <a:spcPts val="0"/>
              </a:spcBef>
              <a:spcAft>
                <a:spcPts val="0"/>
              </a:spcAft>
              <a:buNone/>
            </a:pPr>
            <a:r>
              <a:rPr lang="fr"/>
              <a:t>(AVAX)</a:t>
            </a:r>
            <a:endParaRPr/>
          </a:p>
        </p:txBody>
      </p:sp>
      <p:sp>
        <p:nvSpPr>
          <p:cNvPr id="1597" name="Google Shape;1597;p150"/>
          <p:cNvSpPr/>
          <p:nvPr/>
        </p:nvSpPr>
        <p:spPr>
          <a:xfrm>
            <a:off x="5939838" y="2688050"/>
            <a:ext cx="1101300" cy="3273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Conception Cascade</a:t>
            </a:r>
            <a:endParaRPr sz="1000"/>
          </a:p>
        </p:txBody>
      </p:sp>
      <p:sp>
        <p:nvSpPr>
          <p:cNvPr id="1598" name="Google Shape;1598;p150"/>
          <p:cNvSpPr/>
          <p:nvPr/>
        </p:nvSpPr>
        <p:spPr>
          <a:xfrm>
            <a:off x="7287900" y="2503050"/>
            <a:ext cx="1048500" cy="492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Subnets</a:t>
            </a:r>
            <a:endParaRPr sz="1000"/>
          </a:p>
          <a:p>
            <a:pPr indent="0" lvl="0" marL="0" rtl="0" algn="ctr">
              <a:spcBef>
                <a:spcPts val="0"/>
              </a:spcBef>
              <a:spcAft>
                <a:spcPts val="0"/>
              </a:spcAft>
              <a:buNone/>
            </a:pPr>
            <a:r>
              <a:rPr lang="fr" sz="1000"/>
              <a:t>(blockchains spécialisées)</a:t>
            </a:r>
            <a:endParaRPr sz="10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1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Cas d’étude : COSMOS</a:t>
            </a:r>
            <a:endParaRPr/>
          </a:p>
        </p:txBody>
      </p:sp>
      <p:pic>
        <p:nvPicPr>
          <p:cNvPr id="1604" name="Google Shape;1604;p151"/>
          <p:cNvPicPr preferRelativeResize="0"/>
          <p:nvPr/>
        </p:nvPicPr>
        <p:blipFill>
          <a:blip r:embed="rId3">
            <a:alphaModFix/>
          </a:blip>
          <a:stretch>
            <a:fillRect/>
          </a:stretch>
        </p:blipFill>
        <p:spPr>
          <a:xfrm>
            <a:off x="406050" y="1937146"/>
            <a:ext cx="2691826" cy="1791975"/>
          </a:xfrm>
          <a:prstGeom prst="rect">
            <a:avLst/>
          </a:prstGeom>
          <a:noFill/>
          <a:ln>
            <a:noFill/>
          </a:ln>
        </p:spPr>
      </p:pic>
      <p:pic>
        <p:nvPicPr>
          <p:cNvPr id="1605" name="Google Shape;1605;p151"/>
          <p:cNvPicPr preferRelativeResize="0"/>
          <p:nvPr/>
        </p:nvPicPr>
        <p:blipFill>
          <a:blip r:embed="rId4">
            <a:alphaModFix/>
          </a:blip>
          <a:stretch>
            <a:fillRect/>
          </a:stretch>
        </p:blipFill>
        <p:spPr>
          <a:xfrm>
            <a:off x="3303900" y="1307850"/>
            <a:ext cx="5702400" cy="3330124"/>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1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protocoles de Layer 0</a:t>
            </a:r>
            <a:endParaRPr/>
          </a:p>
        </p:txBody>
      </p:sp>
      <p:sp>
        <p:nvSpPr>
          <p:cNvPr id="1611" name="Google Shape;1611;p15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sz="1350"/>
              <a:t>On observe que chaque blockchain et son écosystème repose sur le layer 0 mais dispose de son propre protocole du même niveau. </a:t>
            </a:r>
            <a:endParaRPr sz="1350"/>
          </a:p>
          <a:p>
            <a:pPr indent="0" lvl="0" marL="0" rtl="0" algn="just">
              <a:spcBef>
                <a:spcPts val="1200"/>
              </a:spcBef>
              <a:spcAft>
                <a:spcPts val="0"/>
              </a:spcAft>
              <a:buNone/>
            </a:pPr>
            <a:r>
              <a:rPr lang="fr" sz="1350"/>
              <a:t>C’est un modèle de conception qui permet soit de simplifier la création de nouvelles blockchains, soit de réutiliser des modèles existants parmis ceux déjà créées.</a:t>
            </a:r>
            <a:endParaRPr sz="1350"/>
          </a:p>
          <a:p>
            <a:pPr indent="0" lvl="0" marL="0" rtl="0" algn="just">
              <a:spcBef>
                <a:spcPts val="1200"/>
              </a:spcBef>
              <a:spcAft>
                <a:spcPts val="0"/>
              </a:spcAft>
              <a:buNone/>
            </a:pPr>
            <a:r>
              <a:t/>
            </a:r>
            <a:endParaRPr sz="1350"/>
          </a:p>
          <a:p>
            <a:pPr indent="0" lvl="0" marL="0" rtl="0" algn="just">
              <a:spcBef>
                <a:spcPts val="1200"/>
              </a:spcBef>
              <a:spcAft>
                <a:spcPts val="1200"/>
              </a:spcAft>
              <a:buNone/>
            </a:pPr>
            <a:r>
              <a:rPr lang="fr" sz="1350"/>
              <a:t>On les appelle également “blockchain d’infrastructure”</a:t>
            </a:r>
            <a:endParaRPr sz="135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1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protocoles de Layer 1</a:t>
            </a:r>
            <a:endParaRPr/>
          </a:p>
        </p:txBody>
      </p:sp>
      <p:sp>
        <p:nvSpPr>
          <p:cNvPr id="1617" name="Google Shape;1617;p153"/>
          <p:cNvSpPr txBox="1"/>
          <p:nvPr>
            <p:ph idx="1" type="body"/>
          </p:nvPr>
        </p:nvSpPr>
        <p:spPr>
          <a:xfrm>
            <a:off x="1297500" y="1474950"/>
            <a:ext cx="7038900" cy="3003900"/>
          </a:xfrm>
          <a:prstGeom prst="rect">
            <a:avLst/>
          </a:prstGeom>
        </p:spPr>
        <p:txBody>
          <a:bodyPr anchorCtr="0" anchor="t" bIns="91425" lIns="91425" spcFirstLastPara="1" rIns="91425" wrap="square" tIns="91425">
            <a:normAutofit/>
          </a:bodyPr>
          <a:lstStyle/>
          <a:p>
            <a:pPr indent="0" lvl="0" marL="0" rtl="0" algn="just">
              <a:spcBef>
                <a:spcPts val="1400"/>
              </a:spcBef>
              <a:spcAft>
                <a:spcPts val="0"/>
              </a:spcAft>
              <a:buNone/>
            </a:pPr>
            <a:r>
              <a:rPr lang="fr" sz="1350">
                <a:solidFill>
                  <a:srgbClr val="FFFFFF"/>
                </a:solidFill>
              </a:rPr>
              <a:t>Les protocoles de layer 1 sont des blockchains indépendantes. Elles ne dépendent d’aucune autre couche supérieure pour fonctionner.</a:t>
            </a:r>
            <a:endParaRPr sz="1350">
              <a:solidFill>
                <a:srgbClr val="FFFFFF"/>
              </a:solidFill>
            </a:endParaRPr>
          </a:p>
          <a:p>
            <a:pPr indent="0" lvl="0" marL="0" rtl="0" algn="just">
              <a:spcBef>
                <a:spcPts val="2000"/>
              </a:spcBef>
              <a:spcAft>
                <a:spcPts val="0"/>
              </a:spcAft>
              <a:buNone/>
            </a:pPr>
            <a:r>
              <a:rPr lang="fr" sz="1350">
                <a:solidFill>
                  <a:srgbClr val="FFFFFF"/>
                </a:solidFill>
              </a:rPr>
              <a:t>Généralement les protocoles de layer 1 se servent du jeton mère de la blockchain pour payer les frais de transaction.</a:t>
            </a:r>
            <a:endParaRPr sz="1350">
              <a:solidFill>
                <a:srgbClr val="FFFFFF"/>
              </a:solidFill>
            </a:endParaRPr>
          </a:p>
          <a:p>
            <a:pPr indent="0" lvl="0" marL="0" rtl="0" algn="just">
              <a:spcBef>
                <a:spcPts val="2000"/>
              </a:spcBef>
              <a:spcAft>
                <a:spcPts val="2000"/>
              </a:spcAft>
              <a:buNone/>
            </a:pPr>
            <a:r>
              <a:t/>
            </a:r>
            <a:endParaRPr sz="1350">
              <a:solidFill>
                <a:srgbClr val="FFFFFF"/>
              </a:solidFill>
            </a:endParaRPr>
          </a:p>
        </p:txBody>
      </p:sp>
      <p:sp>
        <p:nvSpPr>
          <p:cNvPr id="1618" name="Google Shape;1618;p153"/>
          <p:cNvSpPr/>
          <p:nvPr/>
        </p:nvSpPr>
        <p:spPr>
          <a:xfrm>
            <a:off x="1027833" y="3485848"/>
            <a:ext cx="1268400" cy="9930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Bitcoin</a:t>
            </a:r>
            <a:endParaRPr/>
          </a:p>
          <a:p>
            <a:pPr indent="0" lvl="0" marL="0" rtl="0" algn="ctr">
              <a:spcBef>
                <a:spcPts val="0"/>
              </a:spcBef>
              <a:spcAft>
                <a:spcPts val="0"/>
              </a:spcAft>
              <a:buNone/>
            </a:pPr>
            <a:r>
              <a:rPr lang="fr"/>
              <a:t>(BTC)</a:t>
            </a:r>
            <a:endParaRPr/>
          </a:p>
        </p:txBody>
      </p:sp>
      <p:sp>
        <p:nvSpPr>
          <p:cNvPr id="1619" name="Google Shape;1619;p153"/>
          <p:cNvSpPr/>
          <p:nvPr/>
        </p:nvSpPr>
        <p:spPr>
          <a:xfrm>
            <a:off x="4102183" y="3485848"/>
            <a:ext cx="1268400" cy="9930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Ethereum</a:t>
            </a:r>
            <a:endParaRPr/>
          </a:p>
          <a:p>
            <a:pPr indent="0" lvl="0" marL="0" rtl="0" algn="ctr">
              <a:spcBef>
                <a:spcPts val="0"/>
              </a:spcBef>
              <a:spcAft>
                <a:spcPts val="0"/>
              </a:spcAft>
              <a:buNone/>
            </a:pPr>
            <a:r>
              <a:rPr lang="fr"/>
              <a:t>(ETH)</a:t>
            </a:r>
            <a:endParaRPr/>
          </a:p>
        </p:txBody>
      </p:sp>
      <p:sp>
        <p:nvSpPr>
          <p:cNvPr id="1620" name="Google Shape;1620;p153"/>
          <p:cNvSpPr/>
          <p:nvPr/>
        </p:nvSpPr>
        <p:spPr>
          <a:xfrm>
            <a:off x="7067988" y="3485848"/>
            <a:ext cx="1268400" cy="9930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BNB Chain</a:t>
            </a:r>
            <a:endParaRPr/>
          </a:p>
          <a:p>
            <a:pPr indent="0" lvl="0" marL="0" rtl="0" algn="ctr">
              <a:spcBef>
                <a:spcPts val="0"/>
              </a:spcBef>
              <a:spcAft>
                <a:spcPts val="0"/>
              </a:spcAft>
              <a:buNone/>
            </a:pPr>
            <a:r>
              <a:rPr lang="fr"/>
              <a:t>(BNB)</a:t>
            </a:r>
            <a:endParaRPr/>
          </a:p>
        </p:txBody>
      </p:sp>
      <p:sp>
        <p:nvSpPr>
          <p:cNvPr id="1621" name="Google Shape;1621;p153"/>
          <p:cNvSpPr/>
          <p:nvPr/>
        </p:nvSpPr>
        <p:spPr>
          <a:xfrm>
            <a:off x="1027825" y="2895850"/>
            <a:ext cx="7308600" cy="497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Layer 1</a:t>
            </a:r>
            <a:endParaRPr/>
          </a:p>
        </p:txBody>
      </p:sp>
      <p:sp>
        <p:nvSpPr>
          <p:cNvPr id="1622" name="Google Shape;1622;p153"/>
          <p:cNvSpPr/>
          <p:nvPr/>
        </p:nvSpPr>
        <p:spPr>
          <a:xfrm>
            <a:off x="1634923" y="4269760"/>
            <a:ext cx="1050600" cy="359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Proof-of-Work</a:t>
            </a:r>
            <a:endParaRPr sz="1000"/>
          </a:p>
        </p:txBody>
      </p:sp>
      <p:sp>
        <p:nvSpPr>
          <p:cNvPr id="1623" name="Google Shape;1623;p153"/>
          <p:cNvSpPr/>
          <p:nvPr/>
        </p:nvSpPr>
        <p:spPr>
          <a:xfrm>
            <a:off x="4696325" y="4269750"/>
            <a:ext cx="1146900" cy="359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Proof-of-Stake*</a:t>
            </a:r>
            <a:endParaRPr sz="1000"/>
          </a:p>
        </p:txBody>
      </p:sp>
      <p:sp>
        <p:nvSpPr>
          <p:cNvPr id="1624" name="Google Shape;1624;p153"/>
          <p:cNvSpPr txBox="1"/>
          <p:nvPr/>
        </p:nvSpPr>
        <p:spPr>
          <a:xfrm>
            <a:off x="7608600" y="4835700"/>
            <a:ext cx="1493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lt1"/>
                </a:solidFill>
                <a:latin typeface="Lato"/>
                <a:ea typeface="Lato"/>
                <a:cs typeface="Lato"/>
                <a:sym typeface="Lato"/>
              </a:rPr>
              <a:t>*Depuis la MaJ “The Merge”</a:t>
            </a:r>
            <a:endParaRPr sz="800">
              <a:solidFill>
                <a:schemeClr val="lt1"/>
              </a:solidFill>
              <a:latin typeface="Lato"/>
              <a:ea typeface="Lato"/>
              <a:cs typeface="Lato"/>
              <a:sym typeface="Lato"/>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1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protocoles de layer 2</a:t>
            </a:r>
            <a:endParaRPr/>
          </a:p>
        </p:txBody>
      </p:sp>
      <p:sp>
        <p:nvSpPr>
          <p:cNvPr id="1630" name="Google Shape;1630;p154"/>
          <p:cNvSpPr txBox="1"/>
          <p:nvPr>
            <p:ph idx="1" type="body"/>
          </p:nvPr>
        </p:nvSpPr>
        <p:spPr>
          <a:xfrm>
            <a:off x="1297500" y="1567550"/>
            <a:ext cx="7038900" cy="716400"/>
          </a:xfrm>
          <a:prstGeom prst="rect">
            <a:avLst/>
          </a:prstGeom>
        </p:spPr>
        <p:txBody>
          <a:bodyPr anchorCtr="0" anchor="t" bIns="91425" lIns="91425" spcFirstLastPara="1" rIns="91425" wrap="square" tIns="91425">
            <a:normAutofit/>
          </a:bodyPr>
          <a:lstStyle/>
          <a:p>
            <a:pPr indent="0" lvl="0" marL="0" rtl="0" algn="just">
              <a:spcBef>
                <a:spcPts val="1400"/>
              </a:spcBef>
              <a:spcAft>
                <a:spcPts val="2000"/>
              </a:spcAft>
              <a:buNone/>
            </a:pPr>
            <a:r>
              <a:rPr lang="fr" sz="1350">
                <a:solidFill>
                  <a:srgbClr val="FFFFFF"/>
                </a:solidFill>
              </a:rPr>
              <a:t>Les layers 2 en blockchain sont dépendants de la première couche et de leur blockchain mère. Leur but est de venir ajouter des fonctionnalités et des optimisations.</a:t>
            </a:r>
            <a:endParaRPr/>
          </a:p>
        </p:txBody>
      </p:sp>
      <p:sp>
        <p:nvSpPr>
          <p:cNvPr id="1631" name="Google Shape;1631;p154"/>
          <p:cNvSpPr/>
          <p:nvPr/>
        </p:nvSpPr>
        <p:spPr>
          <a:xfrm>
            <a:off x="1260450" y="3222943"/>
            <a:ext cx="1174800" cy="428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Scalabilité</a:t>
            </a:r>
            <a:endParaRPr sz="1200"/>
          </a:p>
        </p:txBody>
      </p:sp>
      <p:sp>
        <p:nvSpPr>
          <p:cNvPr id="1632" name="Google Shape;1632;p154"/>
          <p:cNvSpPr/>
          <p:nvPr/>
        </p:nvSpPr>
        <p:spPr>
          <a:xfrm>
            <a:off x="3383105" y="3222950"/>
            <a:ext cx="2284200" cy="428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Anonymat/pseudonymat</a:t>
            </a:r>
            <a:endParaRPr sz="1200"/>
          </a:p>
        </p:txBody>
      </p:sp>
      <p:sp>
        <p:nvSpPr>
          <p:cNvPr id="1633" name="Google Shape;1633;p154"/>
          <p:cNvSpPr/>
          <p:nvPr/>
        </p:nvSpPr>
        <p:spPr>
          <a:xfrm>
            <a:off x="6615150" y="3222949"/>
            <a:ext cx="1268400" cy="428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Modularité</a:t>
            </a:r>
            <a:endParaRPr sz="1200"/>
          </a:p>
        </p:txBody>
      </p:sp>
      <p:sp>
        <p:nvSpPr>
          <p:cNvPr id="1634" name="Google Shape;1634;p154"/>
          <p:cNvSpPr/>
          <p:nvPr/>
        </p:nvSpPr>
        <p:spPr>
          <a:xfrm>
            <a:off x="917700" y="2263625"/>
            <a:ext cx="7308600" cy="497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Layer 1</a:t>
            </a:r>
            <a:endParaRPr/>
          </a:p>
        </p:txBody>
      </p:sp>
      <p:sp>
        <p:nvSpPr>
          <p:cNvPr id="1635" name="Google Shape;1635;p154"/>
          <p:cNvSpPr/>
          <p:nvPr/>
        </p:nvSpPr>
        <p:spPr>
          <a:xfrm>
            <a:off x="1260448" y="2647944"/>
            <a:ext cx="6623100" cy="497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Layer 2</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1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protocoles de layer 2</a:t>
            </a:r>
            <a:endParaRPr/>
          </a:p>
        </p:txBody>
      </p:sp>
      <p:sp>
        <p:nvSpPr>
          <p:cNvPr id="1641" name="Google Shape;1641;p155"/>
          <p:cNvSpPr txBox="1"/>
          <p:nvPr/>
        </p:nvSpPr>
        <p:spPr>
          <a:xfrm>
            <a:off x="801907" y="1627950"/>
            <a:ext cx="7716600" cy="87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400"/>
              </a:spcBef>
              <a:spcAft>
                <a:spcPts val="2000"/>
              </a:spcAft>
              <a:buNone/>
            </a:pPr>
            <a:r>
              <a:rPr lang="fr" sz="1350">
                <a:solidFill>
                  <a:schemeClr val="lt1"/>
                </a:solidFill>
                <a:latin typeface="Lato"/>
                <a:ea typeface="Lato"/>
                <a:cs typeface="Lato"/>
                <a:sym typeface="Lato"/>
              </a:rPr>
              <a:t>Au lieu d’utiliser la blockchain mère, les protocoles de layer 2 vont réaliser certaines opérations spécifiques pour éviter de surcharger la blockchain mère ou s’ils n’ont pas l’autorisation de travailler dessus.</a:t>
            </a:r>
            <a:endParaRPr sz="1500"/>
          </a:p>
        </p:txBody>
      </p:sp>
      <p:sp>
        <p:nvSpPr>
          <p:cNvPr id="1642" name="Google Shape;1642;p155"/>
          <p:cNvSpPr/>
          <p:nvPr/>
        </p:nvSpPr>
        <p:spPr>
          <a:xfrm>
            <a:off x="917700" y="2861127"/>
            <a:ext cx="7308600" cy="497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Layer 1 : Bitcoin</a:t>
            </a:r>
            <a:endParaRPr/>
          </a:p>
        </p:txBody>
      </p:sp>
      <p:sp>
        <p:nvSpPr>
          <p:cNvPr id="1643" name="Google Shape;1643;p155"/>
          <p:cNvSpPr/>
          <p:nvPr/>
        </p:nvSpPr>
        <p:spPr>
          <a:xfrm>
            <a:off x="1260448" y="3245446"/>
            <a:ext cx="6623100" cy="497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Layer 2 : Protocole Lightning Network</a:t>
            </a:r>
            <a:endParaRPr/>
          </a:p>
        </p:txBody>
      </p:sp>
      <p:sp>
        <p:nvSpPr>
          <p:cNvPr id="1644" name="Google Shape;1644;p155"/>
          <p:cNvSpPr/>
          <p:nvPr/>
        </p:nvSpPr>
        <p:spPr>
          <a:xfrm>
            <a:off x="3738320" y="3649081"/>
            <a:ext cx="2603400" cy="359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Transaction Off-chain</a:t>
            </a:r>
            <a:endParaRPr sz="1000"/>
          </a:p>
        </p:txBody>
      </p:sp>
      <p:sp>
        <p:nvSpPr>
          <p:cNvPr id="1645" name="Google Shape;1645;p155"/>
          <p:cNvSpPr/>
          <p:nvPr/>
        </p:nvSpPr>
        <p:spPr>
          <a:xfrm>
            <a:off x="3738320" y="4061775"/>
            <a:ext cx="2603400" cy="359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Scalabilité</a:t>
            </a:r>
            <a:endParaRPr sz="1000"/>
          </a:p>
        </p:txBody>
      </p:sp>
      <p:sp>
        <p:nvSpPr>
          <p:cNvPr id="1646" name="Google Shape;1646;p155"/>
          <p:cNvSpPr/>
          <p:nvPr/>
        </p:nvSpPr>
        <p:spPr>
          <a:xfrm>
            <a:off x="3738330" y="4474486"/>
            <a:ext cx="2603400" cy="359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Vitesse de transaction</a:t>
            </a:r>
            <a:endParaRPr sz="10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15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sidechains </a:t>
            </a:r>
            <a:endParaRPr/>
          </a:p>
        </p:txBody>
      </p:sp>
      <p:sp>
        <p:nvSpPr>
          <p:cNvPr id="1652" name="Google Shape;1652;p156"/>
          <p:cNvSpPr/>
          <p:nvPr/>
        </p:nvSpPr>
        <p:spPr>
          <a:xfrm>
            <a:off x="1266900" y="2958200"/>
            <a:ext cx="2580900" cy="497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Layer 1 : Bitcoin</a:t>
            </a:r>
            <a:endParaRPr/>
          </a:p>
        </p:txBody>
      </p:sp>
      <p:sp>
        <p:nvSpPr>
          <p:cNvPr id="1653" name="Google Shape;1653;p156"/>
          <p:cNvSpPr/>
          <p:nvPr/>
        </p:nvSpPr>
        <p:spPr>
          <a:xfrm>
            <a:off x="1609648" y="3342525"/>
            <a:ext cx="1970700" cy="497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Layer 2 : Protocole Lightning Network</a:t>
            </a:r>
            <a:endParaRPr/>
          </a:p>
        </p:txBody>
      </p:sp>
      <p:sp>
        <p:nvSpPr>
          <p:cNvPr id="1654" name="Google Shape;1654;p156"/>
          <p:cNvSpPr txBox="1"/>
          <p:nvPr/>
        </p:nvSpPr>
        <p:spPr>
          <a:xfrm>
            <a:off x="917700" y="1407275"/>
            <a:ext cx="760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latin typeface="Lato"/>
                <a:ea typeface="Lato"/>
                <a:cs typeface="Lato"/>
                <a:sym typeface="Lato"/>
              </a:rPr>
              <a:t>Les sidechains sont des blockchains construites en parallèle d’une autre blockchain mère alors que les protocoles de layer 2 sont construits sur la blockchain mère. Le concept date de 2014.</a:t>
            </a:r>
            <a:endParaRPr>
              <a:solidFill>
                <a:schemeClr val="lt1"/>
              </a:solidFill>
              <a:latin typeface="Lato"/>
              <a:ea typeface="Lato"/>
              <a:cs typeface="Lato"/>
              <a:sym typeface="Lato"/>
            </a:endParaRPr>
          </a:p>
        </p:txBody>
      </p:sp>
      <p:sp>
        <p:nvSpPr>
          <p:cNvPr id="1655" name="Google Shape;1655;p156"/>
          <p:cNvSpPr/>
          <p:nvPr/>
        </p:nvSpPr>
        <p:spPr>
          <a:xfrm>
            <a:off x="4572000" y="2122300"/>
            <a:ext cx="1758600" cy="29259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fr" sz="1200">
                <a:solidFill>
                  <a:srgbClr val="FF0000"/>
                </a:solidFill>
              </a:rPr>
              <a:t>Blockchain mère</a:t>
            </a:r>
            <a:endParaRPr sz="1200">
              <a:solidFill>
                <a:srgbClr val="FF0000"/>
              </a:solidFill>
            </a:endParaRPr>
          </a:p>
          <a:p>
            <a:pPr indent="0" lvl="0" marL="0" rtl="0" algn="ctr">
              <a:spcBef>
                <a:spcPts val="0"/>
              </a:spcBef>
              <a:spcAft>
                <a:spcPts val="0"/>
              </a:spcAft>
              <a:buNone/>
            </a:pPr>
            <a:r>
              <a:rPr lang="fr" sz="1200">
                <a:solidFill>
                  <a:srgbClr val="FF0000"/>
                </a:solidFill>
              </a:rPr>
              <a:t>(mainchain)</a:t>
            </a:r>
            <a:endParaRPr sz="1200">
              <a:solidFill>
                <a:srgbClr val="FF0000"/>
              </a:solidFill>
            </a:endParaRPr>
          </a:p>
        </p:txBody>
      </p:sp>
      <p:sp>
        <p:nvSpPr>
          <p:cNvPr id="1656" name="Google Shape;1656;p156"/>
          <p:cNvSpPr/>
          <p:nvPr/>
        </p:nvSpPr>
        <p:spPr>
          <a:xfrm>
            <a:off x="5106000" y="3785279"/>
            <a:ext cx="690600" cy="663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Id1</a:t>
            </a:r>
            <a:endParaRPr/>
          </a:p>
        </p:txBody>
      </p:sp>
      <p:sp>
        <p:nvSpPr>
          <p:cNvPr id="1657" name="Google Shape;1657;p156"/>
          <p:cNvSpPr/>
          <p:nvPr/>
        </p:nvSpPr>
        <p:spPr>
          <a:xfrm>
            <a:off x="5106000" y="2997054"/>
            <a:ext cx="690600" cy="663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Id2</a:t>
            </a:r>
            <a:endParaRPr/>
          </a:p>
        </p:txBody>
      </p:sp>
      <p:sp>
        <p:nvSpPr>
          <p:cNvPr id="1658" name="Google Shape;1658;p156"/>
          <p:cNvSpPr/>
          <p:nvPr/>
        </p:nvSpPr>
        <p:spPr>
          <a:xfrm>
            <a:off x="5106000" y="2208829"/>
            <a:ext cx="690600" cy="663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Id3</a:t>
            </a:r>
            <a:endParaRPr/>
          </a:p>
        </p:txBody>
      </p:sp>
      <p:cxnSp>
        <p:nvCxnSpPr>
          <p:cNvPr id="1659" name="Google Shape;1659;p156"/>
          <p:cNvCxnSpPr>
            <a:stCxn id="1656" idx="0"/>
            <a:endCxn id="1657" idx="2"/>
          </p:cNvCxnSpPr>
          <p:nvPr/>
        </p:nvCxnSpPr>
        <p:spPr>
          <a:xfrm rot="10800000">
            <a:off x="5451300" y="3660179"/>
            <a:ext cx="0" cy="125100"/>
          </a:xfrm>
          <a:prstGeom prst="straightConnector1">
            <a:avLst/>
          </a:prstGeom>
          <a:noFill/>
          <a:ln cap="flat" cmpd="sng" w="9525">
            <a:solidFill>
              <a:schemeClr val="dk2"/>
            </a:solidFill>
            <a:prstDash val="solid"/>
            <a:round/>
            <a:headEnd len="med" w="med" type="none"/>
            <a:tailEnd len="med" w="med" type="none"/>
          </a:ln>
        </p:spPr>
      </p:cxnSp>
      <p:cxnSp>
        <p:nvCxnSpPr>
          <p:cNvPr id="1660" name="Google Shape;1660;p156"/>
          <p:cNvCxnSpPr>
            <a:endCxn id="1658" idx="2"/>
          </p:cNvCxnSpPr>
          <p:nvPr/>
        </p:nvCxnSpPr>
        <p:spPr>
          <a:xfrm rot="10800000">
            <a:off x="5451300" y="2871829"/>
            <a:ext cx="0" cy="125100"/>
          </a:xfrm>
          <a:prstGeom prst="straightConnector1">
            <a:avLst/>
          </a:prstGeom>
          <a:noFill/>
          <a:ln cap="flat" cmpd="sng" w="9525">
            <a:solidFill>
              <a:schemeClr val="dk2"/>
            </a:solidFill>
            <a:prstDash val="solid"/>
            <a:round/>
            <a:headEnd len="med" w="med" type="none"/>
            <a:tailEnd len="med" w="med" type="none"/>
          </a:ln>
        </p:spPr>
      </p:cxnSp>
      <p:sp>
        <p:nvSpPr>
          <p:cNvPr id="1661" name="Google Shape;1661;p156"/>
          <p:cNvSpPr/>
          <p:nvPr/>
        </p:nvSpPr>
        <p:spPr>
          <a:xfrm>
            <a:off x="6577800" y="2122300"/>
            <a:ext cx="1758600" cy="2925900"/>
          </a:xfrm>
          <a:prstGeom prst="roundRect">
            <a:avLst>
              <a:gd fmla="val 16667" name="adj"/>
            </a:avLst>
          </a:prstGeom>
          <a:noFill/>
          <a:ln cap="flat" cmpd="sng" w="28575">
            <a:solidFill>
              <a:srgbClr val="FF0000"/>
            </a:solidFill>
            <a:prstDash val="dash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fr" sz="1200">
                <a:solidFill>
                  <a:srgbClr val="FF0000"/>
                </a:solidFill>
              </a:rPr>
              <a:t>Blockchain fille</a:t>
            </a:r>
            <a:endParaRPr sz="1200">
              <a:solidFill>
                <a:srgbClr val="FF0000"/>
              </a:solidFill>
            </a:endParaRPr>
          </a:p>
          <a:p>
            <a:pPr indent="0" lvl="0" marL="0" rtl="0" algn="ctr">
              <a:spcBef>
                <a:spcPts val="0"/>
              </a:spcBef>
              <a:spcAft>
                <a:spcPts val="0"/>
              </a:spcAft>
              <a:buNone/>
            </a:pPr>
            <a:r>
              <a:rPr lang="fr" sz="1200">
                <a:solidFill>
                  <a:srgbClr val="FF0000"/>
                </a:solidFill>
              </a:rPr>
              <a:t>(sidechain)</a:t>
            </a:r>
            <a:endParaRPr sz="1200">
              <a:solidFill>
                <a:srgbClr val="FF0000"/>
              </a:solidFill>
            </a:endParaRPr>
          </a:p>
        </p:txBody>
      </p:sp>
      <p:sp>
        <p:nvSpPr>
          <p:cNvPr id="1662" name="Google Shape;1662;p156"/>
          <p:cNvSpPr/>
          <p:nvPr/>
        </p:nvSpPr>
        <p:spPr>
          <a:xfrm>
            <a:off x="7111800" y="3785275"/>
            <a:ext cx="690600" cy="663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Id1</a:t>
            </a:r>
            <a:endParaRPr/>
          </a:p>
        </p:txBody>
      </p:sp>
      <p:sp>
        <p:nvSpPr>
          <p:cNvPr id="1663" name="Google Shape;1663;p156"/>
          <p:cNvSpPr/>
          <p:nvPr/>
        </p:nvSpPr>
        <p:spPr>
          <a:xfrm>
            <a:off x="7111800" y="2997050"/>
            <a:ext cx="690600" cy="663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Id2</a:t>
            </a:r>
            <a:endParaRPr/>
          </a:p>
        </p:txBody>
      </p:sp>
      <p:sp>
        <p:nvSpPr>
          <p:cNvPr id="1664" name="Google Shape;1664;p156"/>
          <p:cNvSpPr/>
          <p:nvPr/>
        </p:nvSpPr>
        <p:spPr>
          <a:xfrm>
            <a:off x="7111800" y="2208825"/>
            <a:ext cx="690600" cy="663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Id3</a:t>
            </a:r>
            <a:endParaRPr/>
          </a:p>
        </p:txBody>
      </p:sp>
      <p:cxnSp>
        <p:nvCxnSpPr>
          <p:cNvPr id="1665" name="Google Shape;1665;p156"/>
          <p:cNvCxnSpPr>
            <a:stCxn id="1662" idx="0"/>
            <a:endCxn id="1663" idx="2"/>
          </p:cNvCxnSpPr>
          <p:nvPr/>
        </p:nvCxnSpPr>
        <p:spPr>
          <a:xfrm rot="10800000">
            <a:off x="7457100" y="3660175"/>
            <a:ext cx="0" cy="125100"/>
          </a:xfrm>
          <a:prstGeom prst="straightConnector1">
            <a:avLst/>
          </a:prstGeom>
          <a:noFill/>
          <a:ln cap="flat" cmpd="sng" w="9525">
            <a:solidFill>
              <a:schemeClr val="dk2"/>
            </a:solidFill>
            <a:prstDash val="solid"/>
            <a:round/>
            <a:headEnd len="med" w="med" type="none"/>
            <a:tailEnd len="med" w="med" type="none"/>
          </a:ln>
        </p:spPr>
      </p:cxnSp>
      <p:cxnSp>
        <p:nvCxnSpPr>
          <p:cNvPr id="1666" name="Google Shape;1666;p156"/>
          <p:cNvCxnSpPr>
            <a:endCxn id="1664" idx="2"/>
          </p:cNvCxnSpPr>
          <p:nvPr/>
        </p:nvCxnSpPr>
        <p:spPr>
          <a:xfrm rot="10800000">
            <a:off x="7457100" y="2871825"/>
            <a:ext cx="0" cy="125100"/>
          </a:xfrm>
          <a:prstGeom prst="straightConnector1">
            <a:avLst/>
          </a:prstGeom>
          <a:noFill/>
          <a:ln cap="flat" cmpd="sng" w="9525">
            <a:solidFill>
              <a:schemeClr val="dk2"/>
            </a:solidFill>
            <a:prstDash val="solid"/>
            <a:round/>
            <a:headEnd len="med" w="med" type="none"/>
            <a:tailEnd len="med" w="med" type="none"/>
          </a:ln>
        </p:spPr>
      </p:cxnSp>
      <p:cxnSp>
        <p:nvCxnSpPr>
          <p:cNvPr id="1667" name="Google Shape;1667;p156"/>
          <p:cNvCxnSpPr>
            <a:stCxn id="1657" idx="3"/>
            <a:endCxn id="1663" idx="1"/>
          </p:cNvCxnSpPr>
          <p:nvPr/>
        </p:nvCxnSpPr>
        <p:spPr>
          <a:xfrm>
            <a:off x="5796600" y="3328554"/>
            <a:ext cx="1315200" cy="600"/>
          </a:xfrm>
          <a:prstGeom prst="bentConnector3">
            <a:avLst>
              <a:gd fmla="val 50000" name="adj1"/>
            </a:avLst>
          </a:prstGeom>
          <a:noFill/>
          <a:ln cap="flat" cmpd="sng" w="38100">
            <a:solidFill>
              <a:schemeClr val="dk2"/>
            </a:solidFill>
            <a:prstDash val="solid"/>
            <a:round/>
            <a:headEnd len="med" w="med" type="triangle"/>
            <a:tailEnd len="med" w="med" type="triangle"/>
          </a:ln>
        </p:spPr>
      </p:cxnSp>
      <p:sp>
        <p:nvSpPr>
          <p:cNvPr id="1668" name="Google Shape;1668;p156"/>
          <p:cNvSpPr txBox="1"/>
          <p:nvPr/>
        </p:nvSpPr>
        <p:spPr>
          <a:xfrm>
            <a:off x="5928900" y="3051800"/>
            <a:ext cx="1050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2"/>
                </a:solidFill>
                <a:latin typeface="Lato"/>
                <a:ea typeface="Lato"/>
                <a:cs typeface="Lato"/>
                <a:sym typeface="Lato"/>
              </a:rPr>
              <a:t>2-way peg</a:t>
            </a:r>
            <a:endParaRPr b="1" sz="1200">
              <a:solidFill>
                <a:schemeClr val="dk2"/>
              </a:solidFill>
              <a:latin typeface="Lato"/>
              <a:ea typeface="Lato"/>
              <a:cs typeface="Lato"/>
              <a:sym typeface="Lato"/>
            </a:endParaRPr>
          </a:p>
          <a:p>
            <a:pPr indent="0" lvl="0" marL="0" rtl="0" algn="ctr">
              <a:spcBef>
                <a:spcPts val="0"/>
              </a:spcBef>
              <a:spcAft>
                <a:spcPts val="0"/>
              </a:spcAft>
              <a:buNone/>
            </a:pPr>
            <a:r>
              <a:rPr b="1" lang="fr" sz="1200">
                <a:solidFill>
                  <a:schemeClr val="dk2"/>
                </a:solidFill>
                <a:latin typeface="Lato"/>
                <a:ea typeface="Lato"/>
                <a:cs typeface="Lato"/>
                <a:sym typeface="Lato"/>
              </a:rPr>
              <a:t>(2WP)</a:t>
            </a:r>
            <a:endParaRPr b="1" sz="1200">
              <a:solidFill>
                <a:schemeClr val="dk2"/>
              </a:solidFill>
              <a:latin typeface="Lato"/>
              <a:ea typeface="Lato"/>
              <a:cs typeface="Lato"/>
              <a:sym typeface="Lato"/>
            </a:endParaRPr>
          </a:p>
        </p:txBody>
      </p:sp>
      <p:pic>
        <p:nvPicPr>
          <p:cNvPr id="1669" name="Google Shape;1669;p156"/>
          <p:cNvPicPr preferRelativeResize="0"/>
          <p:nvPr/>
        </p:nvPicPr>
        <p:blipFill>
          <a:blip r:embed="rId3">
            <a:alphaModFix/>
          </a:blip>
          <a:stretch>
            <a:fillRect/>
          </a:stretch>
        </p:blipFill>
        <p:spPr>
          <a:xfrm>
            <a:off x="5451304" y="3194275"/>
            <a:ext cx="464322" cy="268550"/>
          </a:xfrm>
          <a:prstGeom prst="rect">
            <a:avLst/>
          </a:prstGeom>
          <a:noFill/>
          <a:ln>
            <a:noFill/>
          </a:ln>
        </p:spPr>
      </p:pic>
      <p:pic>
        <p:nvPicPr>
          <p:cNvPr id="1670" name="Google Shape;1670;p156"/>
          <p:cNvPicPr preferRelativeResize="0"/>
          <p:nvPr/>
        </p:nvPicPr>
        <p:blipFill>
          <a:blip r:embed="rId3">
            <a:alphaModFix/>
          </a:blip>
          <a:stretch>
            <a:fillRect/>
          </a:stretch>
        </p:blipFill>
        <p:spPr>
          <a:xfrm>
            <a:off x="6992779" y="3194275"/>
            <a:ext cx="464322" cy="268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12" name="Google Shape;512;p4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3" name="Google Shape;513;p40"/>
          <p:cNvPicPr preferRelativeResize="0"/>
          <p:nvPr/>
        </p:nvPicPr>
        <p:blipFill>
          <a:blip r:embed="rId3">
            <a:alphaModFix/>
          </a:blip>
          <a:stretch>
            <a:fillRect/>
          </a:stretch>
        </p:blipFill>
        <p:spPr>
          <a:xfrm>
            <a:off x="266700" y="533400"/>
            <a:ext cx="8610600" cy="4076700"/>
          </a:xfrm>
          <a:prstGeom prst="rect">
            <a:avLst/>
          </a:prstGeom>
          <a:noFill/>
          <a:ln>
            <a:noFill/>
          </a:ln>
        </p:spPr>
      </p:pic>
      <p:pic>
        <p:nvPicPr>
          <p:cNvPr id="514" name="Google Shape;514;p40"/>
          <p:cNvPicPr preferRelativeResize="0"/>
          <p:nvPr/>
        </p:nvPicPr>
        <p:blipFill>
          <a:blip r:embed="rId4">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1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sidechains</a:t>
            </a:r>
            <a:endParaRPr/>
          </a:p>
        </p:txBody>
      </p:sp>
      <p:sp>
        <p:nvSpPr>
          <p:cNvPr id="1676" name="Google Shape;1676;p157"/>
          <p:cNvSpPr/>
          <p:nvPr/>
        </p:nvSpPr>
        <p:spPr>
          <a:xfrm>
            <a:off x="1056000" y="1307850"/>
            <a:ext cx="7521900" cy="505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Ethereum</a:t>
            </a:r>
            <a:endParaRPr/>
          </a:p>
          <a:p>
            <a:pPr indent="0" lvl="0" marL="0" rtl="0" algn="ctr">
              <a:spcBef>
                <a:spcPts val="0"/>
              </a:spcBef>
              <a:spcAft>
                <a:spcPts val="0"/>
              </a:spcAft>
              <a:buNone/>
            </a:pPr>
            <a:r>
              <a:rPr lang="fr"/>
              <a:t>(mainnet, blockchain mère)</a:t>
            </a:r>
            <a:endParaRPr/>
          </a:p>
        </p:txBody>
      </p:sp>
      <p:sp>
        <p:nvSpPr>
          <p:cNvPr id="1677" name="Google Shape;1677;p157"/>
          <p:cNvSpPr/>
          <p:nvPr/>
        </p:nvSpPr>
        <p:spPr>
          <a:xfrm>
            <a:off x="901850" y="4063275"/>
            <a:ext cx="7521900" cy="505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Polygon</a:t>
            </a:r>
            <a:endParaRPr/>
          </a:p>
        </p:txBody>
      </p:sp>
      <p:sp>
        <p:nvSpPr>
          <p:cNvPr id="1678" name="Google Shape;1678;p157"/>
          <p:cNvSpPr/>
          <p:nvPr/>
        </p:nvSpPr>
        <p:spPr>
          <a:xfrm>
            <a:off x="901850" y="2775625"/>
            <a:ext cx="5421000" cy="505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Gnosis</a:t>
            </a:r>
            <a:endParaRPr/>
          </a:p>
          <a:p>
            <a:pPr indent="0" lvl="0" marL="0" rtl="0" algn="ctr">
              <a:spcBef>
                <a:spcPts val="0"/>
              </a:spcBef>
              <a:spcAft>
                <a:spcPts val="0"/>
              </a:spcAft>
              <a:buNone/>
            </a:pPr>
            <a:r>
              <a:rPr lang="fr" sz="1000"/>
              <a:t>(xDai)</a:t>
            </a:r>
            <a:endParaRPr sz="1000"/>
          </a:p>
        </p:txBody>
      </p:sp>
      <p:sp>
        <p:nvSpPr>
          <p:cNvPr id="1679" name="Google Shape;1679;p157"/>
          <p:cNvSpPr/>
          <p:nvPr/>
        </p:nvSpPr>
        <p:spPr>
          <a:xfrm>
            <a:off x="901850" y="3419450"/>
            <a:ext cx="6501300" cy="505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Cardano</a:t>
            </a:r>
            <a:endParaRPr sz="1300"/>
          </a:p>
        </p:txBody>
      </p:sp>
      <p:cxnSp>
        <p:nvCxnSpPr>
          <p:cNvPr id="1680" name="Google Shape;1680;p157"/>
          <p:cNvCxnSpPr/>
          <p:nvPr/>
        </p:nvCxnSpPr>
        <p:spPr>
          <a:xfrm flipH="1" rot="-5400000">
            <a:off x="5430050" y="2313725"/>
            <a:ext cx="961200" cy="600"/>
          </a:xfrm>
          <a:prstGeom prst="bentConnector3">
            <a:avLst>
              <a:gd fmla="val 50000" name="adj1"/>
            </a:avLst>
          </a:prstGeom>
          <a:noFill/>
          <a:ln cap="flat" cmpd="sng" w="28575">
            <a:solidFill>
              <a:schemeClr val="dk2"/>
            </a:solidFill>
            <a:prstDash val="dashDot"/>
            <a:round/>
            <a:headEnd len="med" w="med" type="stealth"/>
            <a:tailEnd len="med" w="med" type="stealth"/>
          </a:ln>
        </p:spPr>
      </p:cxnSp>
      <p:cxnSp>
        <p:nvCxnSpPr>
          <p:cNvPr id="1681" name="Google Shape;1681;p157"/>
          <p:cNvCxnSpPr/>
          <p:nvPr/>
        </p:nvCxnSpPr>
        <p:spPr>
          <a:xfrm>
            <a:off x="6917450" y="1833425"/>
            <a:ext cx="0" cy="1585800"/>
          </a:xfrm>
          <a:prstGeom prst="straightConnector1">
            <a:avLst/>
          </a:prstGeom>
          <a:noFill/>
          <a:ln cap="flat" cmpd="sng" w="28575">
            <a:solidFill>
              <a:schemeClr val="dk2"/>
            </a:solidFill>
            <a:prstDash val="dashDot"/>
            <a:round/>
            <a:headEnd len="med" w="med" type="stealth"/>
            <a:tailEnd len="med" w="med" type="stealth"/>
          </a:ln>
        </p:spPr>
      </p:cxnSp>
      <p:cxnSp>
        <p:nvCxnSpPr>
          <p:cNvPr id="1682" name="Google Shape;1682;p157"/>
          <p:cNvCxnSpPr/>
          <p:nvPr/>
        </p:nvCxnSpPr>
        <p:spPr>
          <a:xfrm>
            <a:off x="7884925" y="1833425"/>
            <a:ext cx="6300" cy="2220000"/>
          </a:xfrm>
          <a:prstGeom prst="straightConnector1">
            <a:avLst/>
          </a:prstGeom>
          <a:noFill/>
          <a:ln cap="flat" cmpd="sng" w="28575">
            <a:solidFill>
              <a:schemeClr val="dk2"/>
            </a:solidFill>
            <a:prstDash val="dashDot"/>
            <a:round/>
            <a:headEnd len="med" w="med" type="stealth"/>
            <a:tailEnd len="med" w="med" type="stealth"/>
          </a:ln>
        </p:spPr>
      </p:cxnSp>
      <p:sp>
        <p:nvSpPr>
          <p:cNvPr id="1683" name="Google Shape;1683;p157"/>
          <p:cNvSpPr txBox="1"/>
          <p:nvPr/>
        </p:nvSpPr>
        <p:spPr>
          <a:xfrm>
            <a:off x="6867898" y="2408513"/>
            <a:ext cx="1050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solidFill>
                  <a:schemeClr val="dk2"/>
                </a:solidFill>
                <a:latin typeface="Lato"/>
                <a:ea typeface="Lato"/>
                <a:cs typeface="Lato"/>
                <a:sym typeface="Lato"/>
              </a:rPr>
              <a:t>2-way peg</a:t>
            </a:r>
            <a:endParaRPr b="1" sz="1200">
              <a:solidFill>
                <a:schemeClr val="dk2"/>
              </a:solidFill>
              <a:latin typeface="Lato"/>
              <a:ea typeface="Lato"/>
              <a:cs typeface="Lato"/>
              <a:sym typeface="Lato"/>
            </a:endParaRPr>
          </a:p>
          <a:p>
            <a:pPr indent="0" lvl="0" marL="0" rtl="0" algn="ctr">
              <a:spcBef>
                <a:spcPts val="0"/>
              </a:spcBef>
              <a:spcAft>
                <a:spcPts val="0"/>
              </a:spcAft>
              <a:buNone/>
            </a:pPr>
            <a:r>
              <a:rPr b="1" lang="fr" sz="1200">
                <a:solidFill>
                  <a:schemeClr val="dk2"/>
                </a:solidFill>
                <a:latin typeface="Lato"/>
                <a:ea typeface="Lato"/>
                <a:cs typeface="Lato"/>
                <a:sym typeface="Lato"/>
              </a:rPr>
              <a:t>(2WP)</a:t>
            </a:r>
            <a:endParaRPr b="1" sz="1200">
              <a:solidFill>
                <a:schemeClr val="dk2"/>
              </a:solidFill>
              <a:latin typeface="Lato"/>
              <a:ea typeface="Lato"/>
              <a:cs typeface="Lato"/>
              <a:sym typeface="Lato"/>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5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protocoles de layer 3</a:t>
            </a:r>
            <a:endParaRPr/>
          </a:p>
        </p:txBody>
      </p:sp>
      <p:sp>
        <p:nvSpPr>
          <p:cNvPr id="1689" name="Google Shape;1689;p158"/>
          <p:cNvSpPr txBox="1"/>
          <p:nvPr>
            <p:ph idx="1" type="body"/>
          </p:nvPr>
        </p:nvSpPr>
        <p:spPr>
          <a:xfrm>
            <a:off x="1297500" y="1197702"/>
            <a:ext cx="7038900" cy="2911200"/>
          </a:xfrm>
          <a:prstGeom prst="rect">
            <a:avLst/>
          </a:prstGeom>
        </p:spPr>
        <p:txBody>
          <a:bodyPr anchorCtr="0" anchor="t" bIns="91425" lIns="91425" spcFirstLastPara="1" rIns="91425" wrap="square" tIns="91425">
            <a:normAutofit/>
          </a:bodyPr>
          <a:lstStyle/>
          <a:p>
            <a:pPr indent="0" lvl="0" marL="0" rtl="0" algn="just">
              <a:spcBef>
                <a:spcPts val="1400"/>
              </a:spcBef>
              <a:spcAft>
                <a:spcPts val="0"/>
              </a:spcAft>
              <a:buNone/>
            </a:pPr>
            <a:r>
              <a:rPr lang="fr" sz="1350">
                <a:solidFill>
                  <a:srgbClr val="FFFFFF"/>
                </a:solidFill>
              </a:rPr>
              <a:t>Les protocoles de layer 3 sont les protocoles de plus haut niveau. On y retrouve la couche applicative.</a:t>
            </a:r>
            <a:endParaRPr sz="1350">
              <a:solidFill>
                <a:srgbClr val="FFFFFF"/>
              </a:solidFill>
            </a:endParaRPr>
          </a:p>
          <a:p>
            <a:pPr indent="0" lvl="0" marL="0" rtl="0" algn="just">
              <a:spcBef>
                <a:spcPts val="2000"/>
              </a:spcBef>
              <a:spcAft>
                <a:spcPts val="0"/>
              </a:spcAft>
              <a:buNone/>
            </a:pPr>
            <a:r>
              <a:rPr lang="fr" sz="1350">
                <a:solidFill>
                  <a:srgbClr val="FFFFFF"/>
                </a:solidFill>
              </a:rPr>
              <a:t>C’est l’IHM avec laquelle nous interagissons au quotidien. On y retrouve les </a:t>
            </a:r>
            <a:r>
              <a:rPr b="1" i="1" lang="fr" sz="1350">
                <a:solidFill>
                  <a:srgbClr val="FFFFFF"/>
                </a:solidFill>
              </a:rPr>
              <a:t>Dapp (ou D-App, applications décentralisées) </a:t>
            </a:r>
            <a:endParaRPr b="1" i="1" sz="1350">
              <a:solidFill>
                <a:srgbClr val="FFFFFF"/>
              </a:solidFill>
            </a:endParaRPr>
          </a:p>
          <a:p>
            <a:pPr indent="0" lvl="0" marL="0" rtl="0" algn="just">
              <a:spcBef>
                <a:spcPts val="2000"/>
              </a:spcBef>
              <a:spcAft>
                <a:spcPts val="2000"/>
              </a:spcAft>
              <a:buNone/>
            </a:pPr>
            <a:r>
              <a:rPr lang="fr" sz="1350">
                <a:solidFill>
                  <a:srgbClr val="FFFFFF"/>
                </a:solidFill>
              </a:rPr>
              <a:t>L’objectif est de faciliter l’utilisation et l’interaction entre les blockchains pour les utilisateurs lambda.</a:t>
            </a:r>
            <a:endParaRPr/>
          </a:p>
        </p:txBody>
      </p:sp>
      <p:sp>
        <p:nvSpPr>
          <p:cNvPr id="1690" name="Google Shape;1690;p158"/>
          <p:cNvSpPr/>
          <p:nvPr/>
        </p:nvSpPr>
        <p:spPr>
          <a:xfrm>
            <a:off x="1412399" y="3337100"/>
            <a:ext cx="6518700" cy="4971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Layer 3</a:t>
            </a:r>
            <a:endParaRPr/>
          </a:p>
        </p:txBody>
      </p:sp>
      <p:sp>
        <p:nvSpPr>
          <p:cNvPr id="1691" name="Google Shape;1691;p158"/>
          <p:cNvSpPr/>
          <p:nvPr/>
        </p:nvSpPr>
        <p:spPr>
          <a:xfrm>
            <a:off x="1647135" y="3686224"/>
            <a:ext cx="2088600" cy="4971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DEX</a:t>
            </a:r>
            <a:endParaRPr/>
          </a:p>
        </p:txBody>
      </p:sp>
      <p:sp>
        <p:nvSpPr>
          <p:cNvPr id="1692" name="Google Shape;1692;p158"/>
          <p:cNvSpPr/>
          <p:nvPr/>
        </p:nvSpPr>
        <p:spPr>
          <a:xfrm>
            <a:off x="2752347" y="4071450"/>
            <a:ext cx="1252200" cy="2673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UniSwap</a:t>
            </a:r>
            <a:endParaRPr sz="1000"/>
          </a:p>
        </p:txBody>
      </p:sp>
      <p:sp>
        <p:nvSpPr>
          <p:cNvPr id="1693" name="Google Shape;1693;p158"/>
          <p:cNvSpPr/>
          <p:nvPr/>
        </p:nvSpPr>
        <p:spPr>
          <a:xfrm>
            <a:off x="1412400" y="4071450"/>
            <a:ext cx="1150800" cy="2673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PancakeSwap</a:t>
            </a:r>
            <a:endParaRPr sz="1000"/>
          </a:p>
        </p:txBody>
      </p:sp>
      <p:sp>
        <p:nvSpPr>
          <p:cNvPr id="1694" name="Google Shape;1694;p158"/>
          <p:cNvSpPr/>
          <p:nvPr/>
        </p:nvSpPr>
        <p:spPr>
          <a:xfrm>
            <a:off x="6155443" y="3775174"/>
            <a:ext cx="1341000" cy="319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MakerDAO</a:t>
            </a:r>
            <a:endParaRPr sz="1000"/>
          </a:p>
        </p:txBody>
      </p:sp>
      <p:sp>
        <p:nvSpPr>
          <p:cNvPr id="1695" name="Google Shape;1695;p158"/>
          <p:cNvSpPr txBox="1"/>
          <p:nvPr/>
        </p:nvSpPr>
        <p:spPr>
          <a:xfrm>
            <a:off x="7111450" y="4183325"/>
            <a:ext cx="1932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solidFill>
                  <a:schemeClr val="dk2"/>
                </a:solidFill>
                <a:latin typeface="Lato"/>
                <a:ea typeface="Lato"/>
                <a:cs typeface="Lato"/>
                <a:sym typeface="Lato"/>
              </a:rPr>
              <a:t>Ecosystème DeFi via le DAI et le protocole MAKER</a:t>
            </a:r>
            <a:endParaRPr sz="1000">
              <a:solidFill>
                <a:schemeClr val="dk2"/>
              </a:solidFill>
              <a:latin typeface="Lato"/>
              <a:ea typeface="Lato"/>
              <a:cs typeface="Lato"/>
              <a:sym typeface="Lato"/>
            </a:endParaRPr>
          </a:p>
        </p:txBody>
      </p:sp>
      <p:cxnSp>
        <p:nvCxnSpPr>
          <p:cNvPr id="1696" name="Google Shape;1696;p158"/>
          <p:cNvCxnSpPr>
            <a:stCxn id="1694" idx="2"/>
            <a:endCxn id="1695" idx="1"/>
          </p:cNvCxnSpPr>
          <p:nvPr/>
        </p:nvCxnSpPr>
        <p:spPr>
          <a:xfrm flipH="1" rot="-5400000">
            <a:off x="6801043" y="4119274"/>
            <a:ext cx="335400" cy="285600"/>
          </a:xfrm>
          <a:prstGeom prst="curvedConnector2">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15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protocoles de layer 3</a:t>
            </a:r>
            <a:endParaRPr/>
          </a:p>
        </p:txBody>
      </p:sp>
      <p:sp>
        <p:nvSpPr>
          <p:cNvPr id="1702" name="Google Shape;1702;p15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1400"/>
              </a:spcBef>
              <a:spcAft>
                <a:spcPts val="0"/>
              </a:spcAft>
              <a:buNone/>
            </a:pPr>
            <a:r>
              <a:rPr lang="fr" sz="1350">
                <a:solidFill>
                  <a:srgbClr val="FFFFFF"/>
                </a:solidFill>
              </a:rPr>
              <a:t>Aujourd’hui, de plus en plus de développeurs blockchain créent et déploient de nouvelles alternatives et technologies notamment via les layer 3. </a:t>
            </a:r>
            <a:endParaRPr sz="1350">
              <a:solidFill>
                <a:srgbClr val="FFFFFF"/>
              </a:solidFill>
            </a:endParaRPr>
          </a:p>
          <a:p>
            <a:pPr indent="0" lvl="0" marL="0" rtl="0" algn="just">
              <a:spcBef>
                <a:spcPts val="2000"/>
              </a:spcBef>
              <a:spcAft>
                <a:spcPts val="0"/>
              </a:spcAft>
              <a:buNone/>
            </a:pPr>
            <a:r>
              <a:rPr lang="fr" sz="1350">
                <a:solidFill>
                  <a:srgbClr val="FFFFFF"/>
                </a:solidFill>
              </a:rPr>
              <a:t>Ces dernières se veulent plus accessibles et faciles d’utilisation notamment dans leur communication avec les couches inférieures.</a:t>
            </a:r>
            <a:endParaRPr sz="1350">
              <a:solidFill>
                <a:srgbClr val="FFFFFF"/>
              </a:solidFill>
            </a:endParaRPr>
          </a:p>
          <a:p>
            <a:pPr indent="0" lvl="0" marL="0" rtl="0" algn="just">
              <a:spcBef>
                <a:spcPts val="2000"/>
              </a:spcBef>
              <a:spcAft>
                <a:spcPts val="0"/>
              </a:spcAft>
              <a:buNone/>
            </a:pPr>
            <a:r>
              <a:rPr lang="fr" sz="1350">
                <a:solidFill>
                  <a:srgbClr val="FFFFFF"/>
                </a:solidFill>
              </a:rPr>
              <a:t>La layer 1 et la layer 2 étant liées de par leur conception, les protocoles d’interopérabilité évite de rajouter une couche de complexité lors du développement d’une Dapp par exemple.</a:t>
            </a:r>
            <a:endParaRPr sz="1350">
              <a:solidFill>
                <a:srgbClr val="FFFFFF"/>
              </a:solidFill>
            </a:endParaRPr>
          </a:p>
          <a:p>
            <a:pPr indent="0" lvl="0" marL="0" rtl="0" algn="just">
              <a:spcBef>
                <a:spcPts val="2000"/>
              </a:spcBef>
              <a:spcAft>
                <a:spcPts val="2000"/>
              </a:spcAft>
              <a:buNone/>
            </a:pPr>
            <a:r>
              <a:rPr lang="fr" sz="1350">
                <a:solidFill>
                  <a:srgbClr val="FFFFFF"/>
                </a:solidFill>
              </a:rPr>
              <a:t>L’un des rôles de la layer 3 est donc de faciliter la communication et l’interopérabilité entre 2 blockchains en faisant abstraction de leurs différences de fonctionnement.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16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Conclusion</a:t>
            </a:r>
            <a:endParaRPr/>
          </a:p>
        </p:txBody>
      </p:sp>
      <p:sp>
        <p:nvSpPr>
          <p:cNvPr id="1708" name="Google Shape;1708;p16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1400"/>
              </a:spcBef>
              <a:spcAft>
                <a:spcPts val="0"/>
              </a:spcAft>
              <a:buNone/>
            </a:pPr>
            <a:r>
              <a:rPr lang="fr" sz="1350">
                <a:solidFill>
                  <a:srgbClr val="FFFFFF"/>
                </a:solidFill>
              </a:rPr>
              <a:t>On peut donc comprendre que les couches de plus bas niveau sont les plus importantes et servent de socle au fonctionnement d’une blockchain. Si une couche de niveau inférieur ne fonctionne pas, les couches supérieures ne peuvent pas fonctionner.</a:t>
            </a:r>
            <a:endParaRPr sz="1350">
              <a:solidFill>
                <a:srgbClr val="FFFFFF"/>
              </a:solidFill>
            </a:endParaRPr>
          </a:p>
          <a:p>
            <a:pPr indent="0" lvl="0" marL="0" rtl="0" algn="just">
              <a:spcBef>
                <a:spcPts val="2000"/>
              </a:spcBef>
              <a:spcAft>
                <a:spcPts val="0"/>
              </a:spcAft>
              <a:buNone/>
            </a:pPr>
            <a:r>
              <a:rPr lang="fr" sz="1350">
                <a:solidFill>
                  <a:srgbClr val="FFFFFF"/>
                </a:solidFill>
              </a:rPr>
              <a:t>Néanmoins, une couche de blockchain peut fonctionner même si un layer de niveau supérieur est dysfonctionnel.</a:t>
            </a:r>
            <a:endParaRPr sz="1350">
              <a:solidFill>
                <a:srgbClr val="FFFFFF"/>
              </a:solidFill>
            </a:endParaRPr>
          </a:p>
          <a:p>
            <a:pPr indent="0" lvl="0" marL="0" marR="0" rtl="0" algn="just">
              <a:lnSpc>
                <a:spcPct val="115000"/>
              </a:lnSpc>
              <a:spcBef>
                <a:spcPts val="2000"/>
              </a:spcBef>
              <a:spcAft>
                <a:spcPts val="0"/>
              </a:spcAft>
              <a:buNone/>
            </a:pPr>
            <a:r>
              <a:rPr lang="fr" sz="1350">
                <a:solidFill>
                  <a:srgbClr val="FFFFFF"/>
                </a:solidFill>
              </a:rPr>
              <a:t>L’objectif de ces couches est donc d’avoir une base commune performante et évolutive pour répondre à l’adoption croissante de ces dernières années.</a:t>
            </a:r>
            <a:endParaRPr sz="1350">
              <a:solidFill>
                <a:srgbClr val="FFFFFF"/>
              </a:solidFill>
            </a:endParaRPr>
          </a:p>
          <a:p>
            <a:pPr indent="0" lvl="0" marL="0" rtl="0" algn="l">
              <a:spcBef>
                <a:spcPts val="2000"/>
              </a:spcBef>
              <a:spcAft>
                <a:spcPts val="120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16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Conclusion</a:t>
            </a:r>
            <a:endParaRPr/>
          </a:p>
        </p:txBody>
      </p:sp>
      <p:sp>
        <p:nvSpPr>
          <p:cNvPr id="1714" name="Google Shape;1714;p16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1400"/>
              </a:spcBef>
              <a:spcAft>
                <a:spcPts val="0"/>
              </a:spcAft>
              <a:buNone/>
            </a:pPr>
            <a:r>
              <a:rPr lang="fr" sz="1350">
                <a:solidFill>
                  <a:srgbClr val="FFFFFF"/>
                </a:solidFill>
              </a:rPr>
              <a:t>Ce type de solution permet aussi à de nouvelles équipes de proposer des alternatives d’optimisation tout en reposant sur une infrastructure déjà existante et fonctionnelle ou qui ne disposerait pas des droits nécessaires pour modifier un niveau inférieur. </a:t>
            </a:r>
            <a:endParaRPr sz="1350">
              <a:solidFill>
                <a:srgbClr val="FFFFFF"/>
              </a:solidFill>
            </a:endParaRPr>
          </a:p>
          <a:p>
            <a:pPr indent="0" lvl="0" marL="0" rtl="0" algn="just">
              <a:spcBef>
                <a:spcPts val="2000"/>
              </a:spcBef>
              <a:spcAft>
                <a:spcPts val="2000"/>
              </a:spcAft>
              <a:buNone/>
            </a:pPr>
            <a:r>
              <a:rPr lang="fr" sz="1350">
                <a:solidFill>
                  <a:srgbClr val="FFFFFF"/>
                </a:solidFill>
              </a:rPr>
              <a:t>Une façon d’améliorer l’évolutivité du réseau en combinant les différents composants et fonctionnalités.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16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Conclusion</a:t>
            </a:r>
            <a:endParaRPr/>
          </a:p>
        </p:txBody>
      </p:sp>
      <p:sp>
        <p:nvSpPr>
          <p:cNvPr id="1720" name="Google Shape;1720;p16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1400"/>
              </a:spcBef>
              <a:spcAft>
                <a:spcPts val="0"/>
              </a:spcAft>
              <a:buNone/>
            </a:pPr>
            <a:r>
              <a:rPr lang="fr" sz="1350">
                <a:solidFill>
                  <a:srgbClr val="FFFFFF"/>
                </a:solidFill>
                <a:latin typeface="Arial"/>
                <a:ea typeface="Arial"/>
                <a:cs typeface="Arial"/>
                <a:sym typeface="Arial"/>
              </a:rPr>
              <a:t>Un layer est donc est une couche qui rassemble des fonctionnalités et des composants inhérents au fonctionnement d’une blockchain. Les couches de plus bas niveau sont les plus importantes pour le développement des couches de haut niveau.</a:t>
            </a:r>
            <a:endParaRPr sz="1350">
              <a:solidFill>
                <a:srgbClr val="404040"/>
              </a:solidFill>
              <a:highlight>
                <a:srgbClr val="FFFFFF"/>
              </a:highlight>
              <a:latin typeface="Arial"/>
              <a:ea typeface="Arial"/>
              <a:cs typeface="Arial"/>
              <a:sym typeface="Arial"/>
            </a:endParaRPr>
          </a:p>
          <a:p>
            <a:pPr indent="0" lvl="0" marL="0" rtl="0" algn="just">
              <a:spcBef>
                <a:spcPts val="2000"/>
              </a:spcBef>
              <a:spcAft>
                <a:spcPts val="0"/>
              </a:spcAft>
              <a:buNone/>
            </a:pPr>
            <a:r>
              <a:t/>
            </a:r>
            <a:endParaRPr sz="1350">
              <a:solidFill>
                <a:srgbClr val="404040"/>
              </a:solidFill>
              <a:highlight>
                <a:srgbClr val="FFFFFF"/>
              </a:highlight>
              <a:latin typeface="Arial"/>
              <a:ea typeface="Arial"/>
              <a:cs typeface="Arial"/>
              <a:sym typeface="Arial"/>
            </a:endParaRPr>
          </a:p>
          <a:p>
            <a:pPr indent="0" lvl="0" marL="0" rtl="0" algn="l">
              <a:spcBef>
                <a:spcPts val="2000"/>
              </a:spcBef>
              <a:spcAft>
                <a:spcPts val="1200"/>
              </a:spcAft>
              <a:buNone/>
            </a:pPr>
            <a:r>
              <a:t/>
            </a:r>
            <a:endParaRPr/>
          </a:p>
        </p:txBody>
      </p:sp>
      <p:sp>
        <p:nvSpPr>
          <p:cNvPr id="1721" name="Google Shape;1721;p162"/>
          <p:cNvSpPr txBox="1"/>
          <p:nvPr>
            <p:ph idx="1" type="body"/>
          </p:nvPr>
        </p:nvSpPr>
        <p:spPr>
          <a:xfrm>
            <a:off x="1477650" y="2571753"/>
            <a:ext cx="6188700" cy="49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sz="1350">
                <a:solidFill>
                  <a:srgbClr val="FFFFFF"/>
                </a:solidFill>
                <a:latin typeface="Arial"/>
                <a:ea typeface="Arial"/>
                <a:cs typeface="Arial"/>
                <a:sym typeface="Arial"/>
              </a:rPr>
              <a:t>Les layers en Blockchain                                                    L’architecture d’un SI</a:t>
            </a:r>
            <a:endParaRPr/>
          </a:p>
        </p:txBody>
      </p:sp>
      <p:sp>
        <p:nvSpPr>
          <p:cNvPr id="1722" name="Google Shape;1722;p162"/>
          <p:cNvSpPr/>
          <p:nvPr/>
        </p:nvSpPr>
        <p:spPr>
          <a:xfrm>
            <a:off x="535948" y="4280210"/>
            <a:ext cx="3940500" cy="38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Layer 0</a:t>
            </a:r>
            <a:endParaRPr/>
          </a:p>
        </p:txBody>
      </p:sp>
      <p:sp>
        <p:nvSpPr>
          <p:cNvPr id="1723" name="Google Shape;1723;p162"/>
          <p:cNvSpPr/>
          <p:nvPr/>
        </p:nvSpPr>
        <p:spPr>
          <a:xfrm>
            <a:off x="898798" y="3841262"/>
            <a:ext cx="3214800" cy="3846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Layer 1</a:t>
            </a:r>
            <a:endParaRPr/>
          </a:p>
        </p:txBody>
      </p:sp>
      <p:sp>
        <p:nvSpPr>
          <p:cNvPr id="1724" name="Google Shape;1724;p162"/>
          <p:cNvSpPr/>
          <p:nvPr/>
        </p:nvSpPr>
        <p:spPr>
          <a:xfrm>
            <a:off x="1154836" y="3402338"/>
            <a:ext cx="2702700" cy="3846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Layer 2</a:t>
            </a:r>
            <a:endParaRPr/>
          </a:p>
        </p:txBody>
      </p:sp>
      <p:sp>
        <p:nvSpPr>
          <p:cNvPr id="1725" name="Google Shape;1725;p162"/>
          <p:cNvSpPr/>
          <p:nvPr/>
        </p:nvSpPr>
        <p:spPr>
          <a:xfrm>
            <a:off x="1461898" y="2963377"/>
            <a:ext cx="2088600" cy="3846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Layer 3</a:t>
            </a:r>
            <a:endParaRPr/>
          </a:p>
        </p:txBody>
      </p:sp>
      <p:sp>
        <p:nvSpPr>
          <p:cNvPr id="1726" name="Google Shape;1726;p162"/>
          <p:cNvSpPr/>
          <p:nvPr/>
        </p:nvSpPr>
        <p:spPr>
          <a:xfrm>
            <a:off x="4741880" y="4280210"/>
            <a:ext cx="3940500" cy="38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Couche physique</a:t>
            </a:r>
            <a:endParaRPr/>
          </a:p>
        </p:txBody>
      </p:sp>
      <p:sp>
        <p:nvSpPr>
          <p:cNvPr id="1727" name="Google Shape;1727;p162"/>
          <p:cNvSpPr/>
          <p:nvPr/>
        </p:nvSpPr>
        <p:spPr>
          <a:xfrm>
            <a:off x="5104730" y="3841262"/>
            <a:ext cx="3214800" cy="3846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Couche système</a:t>
            </a:r>
            <a:endParaRPr/>
          </a:p>
        </p:txBody>
      </p:sp>
      <p:sp>
        <p:nvSpPr>
          <p:cNvPr id="1728" name="Google Shape;1728;p162"/>
          <p:cNvSpPr/>
          <p:nvPr/>
        </p:nvSpPr>
        <p:spPr>
          <a:xfrm>
            <a:off x="5360767" y="3402338"/>
            <a:ext cx="2702700" cy="3846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Couche logicielle</a:t>
            </a:r>
            <a:endParaRPr/>
          </a:p>
        </p:txBody>
      </p:sp>
      <p:sp>
        <p:nvSpPr>
          <p:cNvPr id="1729" name="Google Shape;1729;p162"/>
          <p:cNvSpPr/>
          <p:nvPr/>
        </p:nvSpPr>
        <p:spPr>
          <a:xfrm>
            <a:off x="5667830" y="2963377"/>
            <a:ext cx="2088600" cy="3846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Couche applicative</a:t>
            </a:r>
            <a:endParaRPr/>
          </a:p>
        </p:txBody>
      </p:sp>
      <p:sp>
        <p:nvSpPr>
          <p:cNvPr id="1730" name="Google Shape;1730;p162"/>
          <p:cNvSpPr/>
          <p:nvPr/>
        </p:nvSpPr>
        <p:spPr>
          <a:xfrm>
            <a:off x="189275" y="3497250"/>
            <a:ext cx="1500300" cy="194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Protocoles renforts</a:t>
            </a:r>
            <a:endParaRPr sz="1000"/>
          </a:p>
        </p:txBody>
      </p:sp>
      <p:sp>
        <p:nvSpPr>
          <p:cNvPr id="1731" name="Google Shape;1731;p162"/>
          <p:cNvSpPr/>
          <p:nvPr/>
        </p:nvSpPr>
        <p:spPr>
          <a:xfrm>
            <a:off x="189283" y="3058313"/>
            <a:ext cx="1500300" cy="194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D-apps</a:t>
            </a:r>
            <a:endParaRPr sz="1000"/>
          </a:p>
        </p:txBody>
      </p:sp>
      <p:sp>
        <p:nvSpPr>
          <p:cNvPr id="1732" name="Google Shape;1732;p162"/>
          <p:cNvSpPr/>
          <p:nvPr/>
        </p:nvSpPr>
        <p:spPr>
          <a:xfrm>
            <a:off x="7529948" y="4347993"/>
            <a:ext cx="1500300" cy="249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Hardware</a:t>
            </a:r>
            <a:endParaRPr sz="1000"/>
          </a:p>
        </p:txBody>
      </p:sp>
      <p:sp>
        <p:nvSpPr>
          <p:cNvPr id="1733" name="Google Shape;1733;p162"/>
          <p:cNvSpPr/>
          <p:nvPr/>
        </p:nvSpPr>
        <p:spPr>
          <a:xfrm>
            <a:off x="7529948" y="3909068"/>
            <a:ext cx="1500300" cy="249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OS</a:t>
            </a:r>
            <a:endParaRPr sz="1000"/>
          </a:p>
        </p:txBody>
      </p:sp>
      <p:sp>
        <p:nvSpPr>
          <p:cNvPr id="1734" name="Google Shape;1734;p162"/>
          <p:cNvSpPr/>
          <p:nvPr/>
        </p:nvSpPr>
        <p:spPr>
          <a:xfrm>
            <a:off x="7529948" y="3470105"/>
            <a:ext cx="1500300" cy="249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Dev Logiciel</a:t>
            </a:r>
            <a:endParaRPr sz="1000"/>
          </a:p>
        </p:txBody>
      </p:sp>
      <p:sp>
        <p:nvSpPr>
          <p:cNvPr id="1735" name="Google Shape;1735;p162"/>
          <p:cNvSpPr/>
          <p:nvPr/>
        </p:nvSpPr>
        <p:spPr>
          <a:xfrm>
            <a:off x="7529956" y="3031230"/>
            <a:ext cx="1500300" cy="249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App/Operationnel</a:t>
            </a:r>
            <a:endParaRPr sz="1000"/>
          </a:p>
        </p:txBody>
      </p:sp>
      <p:sp>
        <p:nvSpPr>
          <p:cNvPr id="1736" name="Google Shape;1736;p162"/>
          <p:cNvSpPr/>
          <p:nvPr/>
        </p:nvSpPr>
        <p:spPr>
          <a:xfrm>
            <a:off x="535948" y="4280285"/>
            <a:ext cx="3940500" cy="384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Layer 0</a:t>
            </a:r>
            <a:endParaRPr/>
          </a:p>
        </p:txBody>
      </p:sp>
      <p:sp>
        <p:nvSpPr>
          <p:cNvPr id="1737" name="Google Shape;1737;p162"/>
          <p:cNvSpPr/>
          <p:nvPr/>
        </p:nvSpPr>
        <p:spPr>
          <a:xfrm>
            <a:off x="898798" y="3841337"/>
            <a:ext cx="3214800" cy="3846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Layer 1</a:t>
            </a:r>
            <a:endParaRPr/>
          </a:p>
        </p:txBody>
      </p:sp>
      <p:sp>
        <p:nvSpPr>
          <p:cNvPr id="1738" name="Google Shape;1738;p162"/>
          <p:cNvSpPr/>
          <p:nvPr/>
        </p:nvSpPr>
        <p:spPr>
          <a:xfrm>
            <a:off x="189275" y="4031200"/>
            <a:ext cx="1500300" cy="384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fr" sz="1000"/>
              <a:t>Blockchain d’infrastructure</a:t>
            </a:r>
            <a:endParaRPr sz="1000"/>
          </a:p>
        </p:txBody>
      </p:sp>
      <p:sp>
        <p:nvSpPr>
          <p:cNvPr id="1739" name="Google Shape;1739;p162"/>
          <p:cNvSpPr/>
          <p:nvPr/>
        </p:nvSpPr>
        <p:spPr>
          <a:xfrm>
            <a:off x="189275" y="4415793"/>
            <a:ext cx="1500300" cy="249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Composants de base</a:t>
            </a:r>
            <a:endParaRPr sz="10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16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L’interopérabilité</a:t>
            </a:r>
            <a:endParaRPr/>
          </a:p>
        </p:txBody>
      </p:sp>
      <p:sp>
        <p:nvSpPr>
          <p:cNvPr id="1745" name="Google Shape;1745;p163"/>
          <p:cNvSpPr txBox="1"/>
          <p:nvPr>
            <p:ph idx="1" type="body"/>
          </p:nvPr>
        </p:nvSpPr>
        <p:spPr>
          <a:xfrm>
            <a:off x="1297500" y="1567550"/>
            <a:ext cx="7038900" cy="2104200"/>
          </a:xfrm>
          <a:prstGeom prst="rect">
            <a:avLst/>
          </a:prstGeom>
        </p:spPr>
        <p:txBody>
          <a:bodyPr anchorCtr="0" anchor="t" bIns="91425" lIns="91425" spcFirstLastPara="1" rIns="91425" wrap="square" tIns="91425">
            <a:normAutofit/>
          </a:bodyPr>
          <a:lstStyle/>
          <a:p>
            <a:pPr indent="0" lvl="0" marL="0" rtl="0" algn="just">
              <a:spcBef>
                <a:spcPts val="2400"/>
              </a:spcBef>
              <a:spcAft>
                <a:spcPts val="0"/>
              </a:spcAft>
              <a:buNone/>
            </a:pPr>
            <a:r>
              <a:rPr lang="fr" sz="1200">
                <a:solidFill>
                  <a:srgbClr val="FFFFFF"/>
                </a:solidFill>
              </a:rPr>
              <a:t>Dans le monde de la blockchain, l’interopérabilité permet d’apporter un langage commun aux différents acteurs de l’écosystème.</a:t>
            </a:r>
            <a:endParaRPr sz="1200">
              <a:solidFill>
                <a:srgbClr val="FFFFFF"/>
              </a:solidFill>
            </a:endParaRPr>
          </a:p>
          <a:p>
            <a:pPr indent="0" lvl="0" marL="0" rtl="0" algn="just">
              <a:spcBef>
                <a:spcPts val="2400"/>
              </a:spcBef>
              <a:spcAft>
                <a:spcPts val="0"/>
              </a:spcAft>
              <a:buNone/>
            </a:pPr>
            <a:r>
              <a:rPr lang="fr" sz="1200">
                <a:solidFill>
                  <a:srgbClr val="FFFFFF"/>
                </a:solidFill>
              </a:rPr>
              <a:t>Elle permet des interactions entre les blockchains. C'est-à-dire qu'elles peuvent également échanger et se partager des données et de la valeur comme des crypto-monnaies ou des NFT.</a:t>
            </a:r>
            <a:endParaRPr sz="1200">
              <a:solidFill>
                <a:srgbClr val="FFFFFF"/>
              </a:solidFill>
            </a:endParaRPr>
          </a:p>
          <a:p>
            <a:pPr indent="0" lvl="0" marL="0" rtl="0" algn="just">
              <a:spcBef>
                <a:spcPts val="2400"/>
              </a:spcBef>
              <a:spcAft>
                <a:spcPts val="2400"/>
              </a:spcAft>
              <a:buNone/>
            </a:pPr>
            <a:r>
              <a:rPr lang="fr" sz="1200">
                <a:solidFill>
                  <a:srgbClr val="FFFFFF"/>
                </a:solidFill>
              </a:rPr>
              <a:t>Elle peut également augmenter les performances des blockchains principales. Chacune de ces nouvelles couches vient apporter une ou plusieurs améliorations aux couches précédentes.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164"/>
          <p:cNvSpPr txBox="1"/>
          <p:nvPr>
            <p:ph type="title"/>
          </p:nvPr>
        </p:nvSpPr>
        <p:spPr>
          <a:xfrm>
            <a:off x="2833008" y="2081526"/>
            <a:ext cx="4417200" cy="40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L’interopérabilité</a:t>
            </a:r>
            <a:endParaRPr/>
          </a:p>
        </p:txBody>
      </p:sp>
      <p:pic>
        <p:nvPicPr>
          <p:cNvPr id="1751" name="Google Shape;1751;p164"/>
          <p:cNvPicPr preferRelativeResize="0"/>
          <p:nvPr/>
        </p:nvPicPr>
        <p:blipFill>
          <a:blip r:embed="rId3">
            <a:alphaModFix/>
          </a:blip>
          <a:stretch>
            <a:fillRect/>
          </a:stretch>
        </p:blipFill>
        <p:spPr>
          <a:xfrm>
            <a:off x="947552" y="1572774"/>
            <a:ext cx="7562173" cy="2810026"/>
          </a:xfrm>
          <a:prstGeom prst="rect">
            <a:avLst/>
          </a:prstGeom>
          <a:noFill/>
          <a:ln>
            <a:noFill/>
          </a:ln>
        </p:spPr>
      </p:pic>
      <p:sp>
        <p:nvSpPr>
          <p:cNvPr id="1752" name="Google Shape;1752;p16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Les “bridges” : la connexion entre les blockchains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16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L’interopérabilité</a:t>
            </a:r>
            <a:endParaRPr/>
          </a:p>
        </p:txBody>
      </p:sp>
      <p:sp>
        <p:nvSpPr>
          <p:cNvPr id="1758" name="Google Shape;1758;p165"/>
          <p:cNvSpPr txBox="1"/>
          <p:nvPr>
            <p:ph idx="1" type="body"/>
          </p:nvPr>
        </p:nvSpPr>
        <p:spPr>
          <a:xfrm>
            <a:off x="1102100" y="1504272"/>
            <a:ext cx="6902100" cy="914100"/>
          </a:xfrm>
          <a:prstGeom prst="rect">
            <a:avLst/>
          </a:prstGeom>
        </p:spPr>
        <p:txBody>
          <a:bodyPr anchorCtr="0" anchor="t" bIns="91425" lIns="91425" spcFirstLastPara="1" rIns="91425" wrap="square" tIns="91425">
            <a:noAutofit/>
          </a:bodyPr>
          <a:lstStyle/>
          <a:p>
            <a:pPr indent="0" lvl="0" marL="0" rtl="0" algn="just">
              <a:spcBef>
                <a:spcPts val="2400"/>
              </a:spcBef>
              <a:spcAft>
                <a:spcPts val="2400"/>
              </a:spcAft>
              <a:buNone/>
            </a:pPr>
            <a:r>
              <a:rPr lang="fr" sz="1400">
                <a:solidFill>
                  <a:srgbClr val="FFFFFF"/>
                </a:solidFill>
                <a:latin typeface="Arial"/>
                <a:ea typeface="Arial"/>
                <a:cs typeface="Arial"/>
                <a:sym typeface="Arial"/>
              </a:rPr>
              <a:t>L'interopérabilité est d'abord possible grâce aux bridges. Autrement dit, des ponts permettent de relier les différentes blockchains et layers entre elles.</a:t>
            </a:r>
            <a:endParaRPr sz="1400"/>
          </a:p>
        </p:txBody>
      </p:sp>
      <p:sp>
        <p:nvSpPr>
          <p:cNvPr id="1759" name="Google Shape;1759;p165"/>
          <p:cNvSpPr/>
          <p:nvPr/>
        </p:nvSpPr>
        <p:spPr>
          <a:xfrm>
            <a:off x="1207425" y="2827900"/>
            <a:ext cx="6691500" cy="6021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000"/>
              <a:t>Layer 2</a:t>
            </a:r>
            <a:endParaRPr sz="1000"/>
          </a:p>
        </p:txBody>
      </p:sp>
      <p:sp>
        <p:nvSpPr>
          <p:cNvPr id="1760" name="Google Shape;1760;p165"/>
          <p:cNvSpPr/>
          <p:nvPr/>
        </p:nvSpPr>
        <p:spPr>
          <a:xfrm>
            <a:off x="1207400" y="3967525"/>
            <a:ext cx="6691500" cy="7530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000"/>
              <a:t>Layer 1</a:t>
            </a:r>
            <a:endParaRPr sz="1000"/>
          </a:p>
        </p:txBody>
      </p:sp>
      <p:sp>
        <p:nvSpPr>
          <p:cNvPr id="1761" name="Google Shape;1761;p165"/>
          <p:cNvSpPr/>
          <p:nvPr/>
        </p:nvSpPr>
        <p:spPr>
          <a:xfrm>
            <a:off x="1922004" y="4120550"/>
            <a:ext cx="1268400" cy="5094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Bitcoin</a:t>
            </a:r>
            <a:endParaRPr/>
          </a:p>
        </p:txBody>
      </p:sp>
      <p:sp>
        <p:nvSpPr>
          <p:cNvPr id="1762" name="Google Shape;1762;p165"/>
          <p:cNvSpPr/>
          <p:nvPr/>
        </p:nvSpPr>
        <p:spPr>
          <a:xfrm>
            <a:off x="6002768" y="4120550"/>
            <a:ext cx="1268400" cy="5094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Ethereum</a:t>
            </a:r>
            <a:endParaRPr/>
          </a:p>
        </p:txBody>
      </p:sp>
      <p:sp>
        <p:nvSpPr>
          <p:cNvPr id="1763" name="Google Shape;1763;p165"/>
          <p:cNvSpPr/>
          <p:nvPr/>
        </p:nvSpPr>
        <p:spPr>
          <a:xfrm>
            <a:off x="4572009" y="2971475"/>
            <a:ext cx="887400" cy="362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Arbirtrum</a:t>
            </a:r>
            <a:endParaRPr sz="1200"/>
          </a:p>
        </p:txBody>
      </p:sp>
      <p:sp>
        <p:nvSpPr>
          <p:cNvPr id="1764" name="Google Shape;1764;p165"/>
          <p:cNvSpPr/>
          <p:nvPr/>
        </p:nvSpPr>
        <p:spPr>
          <a:xfrm>
            <a:off x="6804596" y="2971479"/>
            <a:ext cx="887400" cy="362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Optimism</a:t>
            </a:r>
            <a:endParaRPr sz="1200"/>
          </a:p>
        </p:txBody>
      </p:sp>
      <p:cxnSp>
        <p:nvCxnSpPr>
          <p:cNvPr id="1765" name="Google Shape;1765;p165"/>
          <p:cNvCxnSpPr>
            <a:stCxn id="1763" idx="2"/>
            <a:endCxn id="1762" idx="0"/>
          </p:cNvCxnSpPr>
          <p:nvPr/>
        </p:nvCxnSpPr>
        <p:spPr>
          <a:xfrm flipH="1" rot="-5400000">
            <a:off x="5433159" y="2916725"/>
            <a:ext cx="786300" cy="1621200"/>
          </a:xfrm>
          <a:prstGeom prst="bentConnector3">
            <a:avLst>
              <a:gd fmla="val 50005" name="adj1"/>
            </a:avLst>
          </a:prstGeom>
          <a:noFill/>
          <a:ln cap="flat" cmpd="sng" w="9525">
            <a:solidFill>
              <a:schemeClr val="dk2"/>
            </a:solidFill>
            <a:prstDash val="solid"/>
            <a:round/>
            <a:headEnd len="med" w="med" type="none"/>
            <a:tailEnd len="med" w="med" type="none"/>
          </a:ln>
        </p:spPr>
      </p:cxnSp>
      <p:cxnSp>
        <p:nvCxnSpPr>
          <p:cNvPr id="1766" name="Google Shape;1766;p165"/>
          <p:cNvCxnSpPr>
            <a:stCxn id="1764" idx="2"/>
            <a:endCxn id="1762" idx="0"/>
          </p:cNvCxnSpPr>
          <p:nvPr/>
        </p:nvCxnSpPr>
        <p:spPr>
          <a:xfrm rot="5400000">
            <a:off x="6549446" y="3421629"/>
            <a:ext cx="786300" cy="611400"/>
          </a:xfrm>
          <a:prstGeom prst="bentConnector3">
            <a:avLst>
              <a:gd fmla="val 50004" name="adj1"/>
            </a:avLst>
          </a:prstGeom>
          <a:noFill/>
          <a:ln cap="flat" cmpd="sng" w="9525">
            <a:solidFill>
              <a:schemeClr val="dk2"/>
            </a:solidFill>
            <a:prstDash val="solid"/>
            <a:round/>
            <a:headEnd len="med" w="med" type="none"/>
            <a:tailEnd len="med" w="med" type="none"/>
          </a:ln>
        </p:spPr>
      </p:cxnSp>
      <p:cxnSp>
        <p:nvCxnSpPr>
          <p:cNvPr id="1767" name="Google Shape;1767;p165"/>
          <p:cNvCxnSpPr>
            <a:stCxn id="1761" idx="3"/>
            <a:endCxn id="1762" idx="1"/>
          </p:cNvCxnSpPr>
          <p:nvPr/>
        </p:nvCxnSpPr>
        <p:spPr>
          <a:xfrm>
            <a:off x="3190404" y="4375250"/>
            <a:ext cx="2812500" cy="600"/>
          </a:xfrm>
          <a:prstGeom prst="bentConnector3">
            <a:avLst>
              <a:gd fmla="val 49998" name="adj1"/>
            </a:avLst>
          </a:prstGeom>
          <a:noFill/>
          <a:ln cap="flat" cmpd="sng" w="38100">
            <a:solidFill>
              <a:srgbClr val="FF0000"/>
            </a:solidFill>
            <a:prstDash val="dashDot"/>
            <a:round/>
            <a:headEnd len="med" w="med" type="none"/>
            <a:tailEnd len="med" w="med" type="none"/>
          </a:ln>
        </p:spPr>
      </p:cxnSp>
      <p:cxnSp>
        <p:nvCxnSpPr>
          <p:cNvPr id="1768" name="Google Shape;1768;p165"/>
          <p:cNvCxnSpPr>
            <a:stCxn id="1763" idx="2"/>
            <a:endCxn id="1762" idx="0"/>
          </p:cNvCxnSpPr>
          <p:nvPr/>
        </p:nvCxnSpPr>
        <p:spPr>
          <a:xfrm flipH="1" rot="-5400000">
            <a:off x="5433159" y="2916725"/>
            <a:ext cx="786300" cy="1621200"/>
          </a:xfrm>
          <a:prstGeom prst="bentConnector3">
            <a:avLst>
              <a:gd fmla="val 50005" name="adj1"/>
            </a:avLst>
          </a:prstGeom>
          <a:noFill/>
          <a:ln cap="flat" cmpd="sng" w="38100">
            <a:solidFill>
              <a:srgbClr val="FF0000"/>
            </a:solidFill>
            <a:prstDash val="lgDash"/>
            <a:round/>
            <a:headEnd len="med" w="med" type="none"/>
            <a:tailEnd len="med" w="med" type="none"/>
          </a:ln>
        </p:spPr>
      </p:cxnSp>
      <p:cxnSp>
        <p:nvCxnSpPr>
          <p:cNvPr id="1769" name="Google Shape;1769;p165"/>
          <p:cNvCxnSpPr>
            <a:stCxn id="1763" idx="3"/>
            <a:endCxn id="1764" idx="1"/>
          </p:cNvCxnSpPr>
          <p:nvPr/>
        </p:nvCxnSpPr>
        <p:spPr>
          <a:xfrm>
            <a:off x="5459409" y="3152825"/>
            <a:ext cx="1345200" cy="600"/>
          </a:xfrm>
          <a:prstGeom prst="bentConnector3">
            <a:avLst>
              <a:gd fmla="val 50000" name="adj1"/>
            </a:avLst>
          </a:prstGeom>
          <a:noFill/>
          <a:ln cap="flat" cmpd="sng" w="38100">
            <a:solidFill>
              <a:srgbClr val="FF0000"/>
            </a:solidFill>
            <a:prstDash val="dashDot"/>
            <a:round/>
            <a:headEnd len="med" w="med" type="none"/>
            <a:tailEnd len="med" w="med" type="none"/>
          </a:ln>
        </p:spPr>
      </p:cxnSp>
      <p:sp>
        <p:nvSpPr>
          <p:cNvPr id="1770" name="Google Shape;1770;p165"/>
          <p:cNvSpPr txBox="1"/>
          <p:nvPr/>
        </p:nvSpPr>
        <p:spPr>
          <a:xfrm>
            <a:off x="3811571" y="4052300"/>
            <a:ext cx="1726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000">
                <a:solidFill>
                  <a:srgbClr val="FF0000"/>
                </a:solidFill>
                <a:latin typeface="Lato"/>
                <a:ea typeface="Lato"/>
                <a:cs typeface="Lato"/>
                <a:sym typeface="Lato"/>
              </a:rPr>
              <a:t>Bridge Inter Blockchain</a:t>
            </a:r>
            <a:endParaRPr b="1" sz="1000">
              <a:solidFill>
                <a:srgbClr val="FF0000"/>
              </a:solidFill>
              <a:latin typeface="Lato"/>
              <a:ea typeface="Lato"/>
              <a:cs typeface="Lato"/>
              <a:sym typeface="Lato"/>
            </a:endParaRPr>
          </a:p>
          <a:p>
            <a:pPr indent="0" lvl="0" marL="0" rtl="0" algn="ctr">
              <a:spcBef>
                <a:spcPts val="0"/>
              </a:spcBef>
              <a:spcAft>
                <a:spcPts val="0"/>
              </a:spcAft>
              <a:buNone/>
            </a:pPr>
            <a:r>
              <a:t/>
            </a:r>
            <a:endParaRPr b="1" sz="1000">
              <a:solidFill>
                <a:srgbClr val="FF0000"/>
              </a:solidFill>
              <a:latin typeface="Lato"/>
              <a:ea typeface="Lato"/>
              <a:cs typeface="Lato"/>
              <a:sym typeface="Lato"/>
            </a:endParaRPr>
          </a:p>
          <a:p>
            <a:pPr indent="0" lvl="0" marL="0" rtl="0" algn="ctr">
              <a:spcBef>
                <a:spcPts val="0"/>
              </a:spcBef>
              <a:spcAft>
                <a:spcPts val="0"/>
              </a:spcAft>
              <a:buNone/>
            </a:pPr>
            <a:r>
              <a:rPr b="1" lang="fr" sz="1000">
                <a:solidFill>
                  <a:srgbClr val="FF0000"/>
                </a:solidFill>
                <a:latin typeface="Lato"/>
                <a:ea typeface="Lato"/>
                <a:cs typeface="Lato"/>
                <a:sym typeface="Lato"/>
              </a:rPr>
              <a:t>L1 to L1</a:t>
            </a:r>
            <a:endParaRPr b="1" sz="1000">
              <a:solidFill>
                <a:srgbClr val="FF0000"/>
              </a:solidFill>
              <a:latin typeface="Lato"/>
              <a:ea typeface="Lato"/>
              <a:cs typeface="Lato"/>
              <a:sym typeface="Lato"/>
            </a:endParaRPr>
          </a:p>
        </p:txBody>
      </p:sp>
      <p:sp>
        <p:nvSpPr>
          <p:cNvPr id="1771" name="Google Shape;1771;p165"/>
          <p:cNvSpPr txBox="1"/>
          <p:nvPr/>
        </p:nvSpPr>
        <p:spPr>
          <a:xfrm>
            <a:off x="5015696" y="3446838"/>
            <a:ext cx="17268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900">
                <a:solidFill>
                  <a:srgbClr val="FF0000"/>
                </a:solidFill>
                <a:latin typeface="Lato"/>
                <a:ea typeface="Lato"/>
                <a:cs typeface="Lato"/>
                <a:sym typeface="Lato"/>
              </a:rPr>
              <a:t>Bridge Intra Blockchain</a:t>
            </a:r>
            <a:endParaRPr b="1" sz="900">
              <a:solidFill>
                <a:srgbClr val="FF0000"/>
              </a:solidFill>
              <a:latin typeface="Lato"/>
              <a:ea typeface="Lato"/>
              <a:cs typeface="Lato"/>
              <a:sym typeface="Lato"/>
            </a:endParaRPr>
          </a:p>
          <a:p>
            <a:pPr indent="0" lvl="0" marL="0" rtl="0" algn="ctr">
              <a:spcBef>
                <a:spcPts val="0"/>
              </a:spcBef>
              <a:spcAft>
                <a:spcPts val="0"/>
              </a:spcAft>
              <a:buNone/>
            </a:pPr>
            <a:r>
              <a:t/>
            </a:r>
            <a:endParaRPr b="1" sz="900">
              <a:solidFill>
                <a:srgbClr val="FF0000"/>
              </a:solidFill>
              <a:latin typeface="Lato"/>
              <a:ea typeface="Lato"/>
              <a:cs typeface="Lato"/>
              <a:sym typeface="Lato"/>
            </a:endParaRPr>
          </a:p>
          <a:p>
            <a:pPr indent="0" lvl="0" marL="0" rtl="0" algn="ctr">
              <a:spcBef>
                <a:spcPts val="0"/>
              </a:spcBef>
              <a:spcAft>
                <a:spcPts val="0"/>
              </a:spcAft>
              <a:buNone/>
            </a:pPr>
            <a:r>
              <a:rPr b="1" lang="fr" sz="900">
                <a:solidFill>
                  <a:srgbClr val="FF0000"/>
                </a:solidFill>
                <a:latin typeface="Lato"/>
                <a:ea typeface="Lato"/>
                <a:cs typeface="Lato"/>
                <a:sym typeface="Lato"/>
              </a:rPr>
              <a:t>L1 to L2</a:t>
            </a:r>
            <a:endParaRPr b="1" sz="900">
              <a:solidFill>
                <a:srgbClr val="FF0000"/>
              </a:solidFill>
              <a:latin typeface="Lato"/>
              <a:ea typeface="Lato"/>
              <a:cs typeface="Lato"/>
              <a:sym typeface="Lato"/>
            </a:endParaRPr>
          </a:p>
        </p:txBody>
      </p:sp>
      <p:sp>
        <p:nvSpPr>
          <p:cNvPr id="1772" name="Google Shape;1772;p165"/>
          <p:cNvSpPr txBox="1"/>
          <p:nvPr/>
        </p:nvSpPr>
        <p:spPr>
          <a:xfrm>
            <a:off x="5268596" y="2858813"/>
            <a:ext cx="17268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900">
                <a:solidFill>
                  <a:srgbClr val="FF0000"/>
                </a:solidFill>
                <a:latin typeface="Lato"/>
                <a:ea typeface="Lato"/>
                <a:cs typeface="Lato"/>
                <a:sym typeface="Lato"/>
              </a:rPr>
              <a:t>Bridge Intra Blockchain</a:t>
            </a:r>
            <a:endParaRPr b="1" sz="900">
              <a:solidFill>
                <a:srgbClr val="FF0000"/>
              </a:solidFill>
              <a:latin typeface="Lato"/>
              <a:ea typeface="Lato"/>
              <a:cs typeface="Lato"/>
              <a:sym typeface="Lato"/>
            </a:endParaRPr>
          </a:p>
          <a:p>
            <a:pPr indent="0" lvl="0" marL="0" rtl="0" algn="ctr">
              <a:spcBef>
                <a:spcPts val="0"/>
              </a:spcBef>
              <a:spcAft>
                <a:spcPts val="0"/>
              </a:spcAft>
              <a:buNone/>
            </a:pPr>
            <a:r>
              <a:t/>
            </a:r>
            <a:endParaRPr b="1" sz="900">
              <a:solidFill>
                <a:srgbClr val="FF0000"/>
              </a:solidFill>
              <a:latin typeface="Lato"/>
              <a:ea typeface="Lato"/>
              <a:cs typeface="Lato"/>
              <a:sym typeface="Lato"/>
            </a:endParaRPr>
          </a:p>
          <a:p>
            <a:pPr indent="0" lvl="0" marL="0" rtl="0" algn="ctr">
              <a:spcBef>
                <a:spcPts val="0"/>
              </a:spcBef>
              <a:spcAft>
                <a:spcPts val="0"/>
              </a:spcAft>
              <a:buNone/>
            </a:pPr>
            <a:r>
              <a:rPr b="1" lang="fr" sz="900">
                <a:solidFill>
                  <a:srgbClr val="FF0000"/>
                </a:solidFill>
                <a:latin typeface="Lato"/>
                <a:ea typeface="Lato"/>
                <a:cs typeface="Lato"/>
                <a:sym typeface="Lato"/>
              </a:rPr>
              <a:t>L2 to L2</a:t>
            </a:r>
            <a:endParaRPr b="1" sz="900">
              <a:solidFill>
                <a:srgbClr val="FF0000"/>
              </a:solidFill>
              <a:latin typeface="Lato"/>
              <a:ea typeface="Lato"/>
              <a:cs typeface="Lato"/>
              <a:sym typeface="Lato"/>
            </a:endParaRPr>
          </a:p>
        </p:txBody>
      </p:sp>
      <p:sp>
        <p:nvSpPr>
          <p:cNvPr id="1773" name="Google Shape;1773;p165"/>
          <p:cNvSpPr txBox="1"/>
          <p:nvPr/>
        </p:nvSpPr>
        <p:spPr>
          <a:xfrm>
            <a:off x="1207500" y="4715650"/>
            <a:ext cx="6691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solidFill>
                  <a:srgbClr val="FFFFFF"/>
                </a:solidFill>
                <a:latin typeface="Lato"/>
                <a:ea typeface="Lato"/>
                <a:cs typeface="Lato"/>
                <a:sym typeface="Lato"/>
              </a:rPr>
              <a:t>Tous ces bridges peuvent opérer soit en sens unique, soit à double sens.</a:t>
            </a:r>
            <a:endParaRPr sz="1100">
              <a:solidFill>
                <a:srgbClr val="FFFFFF"/>
              </a:solidFill>
              <a:latin typeface="Lato"/>
              <a:ea typeface="Lato"/>
              <a:cs typeface="Lato"/>
              <a:sym typeface="Lato"/>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6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L’interopérabilité</a:t>
            </a:r>
            <a:endParaRPr/>
          </a:p>
        </p:txBody>
      </p:sp>
      <p:sp>
        <p:nvSpPr>
          <p:cNvPr id="1779" name="Google Shape;1779;p166"/>
          <p:cNvSpPr txBox="1"/>
          <p:nvPr>
            <p:ph idx="1" type="body"/>
          </p:nvPr>
        </p:nvSpPr>
        <p:spPr>
          <a:xfrm>
            <a:off x="1297500" y="1389950"/>
            <a:ext cx="7038900" cy="846900"/>
          </a:xfrm>
          <a:prstGeom prst="rect">
            <a:avLst/>
          </a:prstGeom>
        </p:spPr>
        <p:txBody>
          <a:bodyPr anchorCtr="0" anchor="t" bIns="91425" lIns="91425" spcFirstLastPara="1" rIns="91425" wrap="square" tIns="91425">
            <a:normAutofit/>
          </a:bodyPr>
          <a:lstStyle/>
          <a:p>
            <a:pPr indent="0" lvl="0" marL="0" rtl="0" algn="l">
              <a:spcBef>
                <a:spcPts val="2400"/>
              </a:spcBef>
              <a:spcAft>
                <a:spcPts val="2400"/>
              </a:spcAft>
              <a:buNone/>
            </a:pPr>
            <a:r>
              <a:rPr lang="fr" sz="1000"/>
              <a:t>Généralement, les tokens ou les données à transmettre venant de la blockchain émettrice sont bloqués dans un </a:t>
            </a:r>
            <a:r>
              <a:rPr b="1" lang="fr" sz="1000"/>
              <a:t>smart contrat</a:t>
            </a:r>
            <a:r>
              <a:rPr lang="fr" sz="1000"/>
              <a:t> afin de ne plus être utilisables. En échange, une copie exacte de ce smart contrat est créée sur la blockchain cible choisie.</a:t>
            </a:r>
            <a:endParaRPr sz="1400"/>
          </a:p>
        </p:txBody>
      </p:sp>
      <p:sp>
        <p:nvSpPr>
          <p:cNvPr id="1780" name="Google Shape;1780;p166"/>
          <p:cNvSpPr/>
          <p:nvPr/>
        </p:nvSpPr>
        <p:spPr>
          <a:xfrm>
            <a:off x="1297500" y="2407226"/>
            <a:ext cx="1268400" cy="846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t>Avalanche</a:t>
            </a:r>
            <a:endParaRPr/>
          </a:p>
        </p:txBody>
      </p:sp>
      <p:sp>
        <p:nvSpPr>
          <p:cNvPr id="1781" name="Google Shape;1781;p166"/>
          <p:cNvSpPr/>
          <p:nvPr/>
        </p:nvSpPr>
        <p:spPr>
          <a:xfrm>
            <a:off x="6945942" y="2407226"/>
            <a:ext cx="1268400" cy="846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t>Cosmos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1"/>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Les modèles de facturation des Cloud Providers</a:t>
            </a:r>
            <a:endParaRPr/>
          </a:p>
        </p:txBody>
      </p:sp>
      <p:sp>
        <p:nvSpPr>
          <p:cNvPr id="520" name="Google Shape;520;p41"/>
          <p:cNvSpPr/>
          <p:nvPr/>
        </p:nvSpPr>
        <p:spPr>
          <a:xfrm>
            <a:off x="899525" y="1724700"/>
            <a:ext cx="2377800" cy="2347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a:latin typeface="Calibri"/>
                <a:ea typeface="Calibri"/>
                <a:cs typeface="Calibri"/>
                <a:sym typeface="Calibri"/>
              </a:rPr>
              <a:t>Calcul</a:t>
            </a:r>
            <a:endParaRPr b="1">
              <a:latin typeface="Calibri"/>
              <a:ea typeface="Calibri"/>
              <a:cs typeface="Calibri"/>
              <a:sym typeface="Calibri"/>
            </a:endParaRPr>
          </a:p>
        </p:txBody>
      </p:sp>
      <p:sp>
        <p:nvSpPr>
          <p:cNvPr id="521" name="Google Shape;521;p41"/>
          <p:cNvSpPr/>
          <p:nvPr/>
        </p:nvSpPr>
        <p:spPr>
          <a:xfrm>
            <a:off x="3383100" y="1724700"/>
            <a:ext cx="2377800" cy="2347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a:latin typeface="Calibri"/>
                <a:ea typeface="Calibri"/>
                <a:cs typeface="Calibri"/>
                <a:sym typeface="Calibri"/>
              </a:rPr>
              <a:t>Stockage</a:t>
            </a:r>
            <a:endParaRPr b="1">
              <a:latin typeface="Calibri"/>
              <a:ea typeface="Calibri"/>
              <a:cs typeface="Calibri"/>
              <a:sym typeface="Calibri"/>
            </a:endParaRPr>
          </a:p>
        </p:txBody>
      </p:sp>
      <p:sp>
        <p:nvSpPr>
          <p:cNvPr id="522" name="Google Shape;522;p41"/>
          <p:cNvSpPr/>
          <p:nvPr/>
        </p:nvSpPr>
        <p:spPr>
          <a:xfrm>
            <a:off x="5866675" y="1724700"/>
            <a:ext cx="2624100" cy="2347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a:latin typeface="Calibri"/>
                <a:ea typeface="Calibri"/>
                <a:cs typeface="Calibri"/>
                <a:sym typeface="Calibri"/>
              </a:rPr>
              <a:t>Transfert de données</a:t>
            </a:r>
            <a:endParaRPr b="1">
              <a:latin typeface="Calibri"/>
              <a:ea typeface="Calibri"/>
              <a:cs typeface="Calibri"/>
              <a:sym typeface="Calibri"/>
            </a:endParaRPr>
          </a:p>
        </p:txBody>
      </p:sp>
      <p:sp>
        <p:nvSpPr>
          <p:cNvPr id="523" name="Google Shape;523;p41"/>
          <p:cNvSpPr/>
          <p:nvPr/>
        </p:nvSpPr>
        <p:spPr>
          <a:xfrm>
            <a:off x="1210775" y="2367600"/>
            <a:ext cx="1755300" cy="46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Facturé par heure ou seconde</a:t>
            </a:r>
            <a:endParaRPr>
              <a:latin typeface="Calibri"/>
              <a:ea typeface="Calibri"/>
              <a:cs typeface="Calibri"/>
              <a:sym typeface="Calibri"/>
            </a:endParaRPr>
          </a:p>
        </p:txBody>
      </p:sp>
      <p:sp>
        <p:nvSpPr>
          <p:cNvPr id="524" name="Google Shape;524;p41"/>
          <p:cNvSpPr/>
          <p:nvPr/>
        </p:nvSpPr>
        <p:spPr>
          <a:xfrm>
            <a:off x="1210775" y="2887400"/>
            <a:ext cx="1755300" cy="46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Dépend du type d’instance</a:t>
            </a:r>
            <a:endParaRPr>
              <a:latin typeface="Calibri"/>
              <a:ea typeface="Calibri"/>
              <a:cs typeface="Calibri"/>
              <a:sym typeface="Calibri"/>
            </a:endParaRPr>
          </a:p>
        </p:txBody>
      </p:sp>
      <p:sp>
        <p:nvSpPr>
          <p:cNvPr id="525" name="Google Shape;525;p41"/>
          <p:cNvSpPr/>
          <p:nvPr/>
        </p:nvSpPr>
        <p:spPr>
          <a:xfrm>
            <a:off x="3694350" y="2367600"/>
            <a:ext cx="1755300" cy="46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Facturé par Go</a:t>
            </a:r>
            <a:endParaRPr>
              <a:latin typeface="Calibri"/>
              <a:ea typeface="Calibri"/>
              <a:cs typeface="Calibri"/>
              <a:sym typeface="Calibri"/>
            </a:endParaRPr>
          </a:p>
        </p:txBody>
      </p:sp>
      <p:sp>
        <p:nvSpPr>
          <p:cNvPr id="526" name="Google Shape;526;p41"/>
          <p:cNvSpPr/>
          <p:nvPr/>
        </p:nvSpPr>
        <p:spPr>
          <a:xfrm>
            <a:off x="6301075" y="2337000"/>
            <a:ext cx="1755300" cy="46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Calibri"/>
                <a:ea typeface="Calibri"/>
                <a:cs typeface="Calibri"/>
                <a:sym typeface="Calibri"/>
              </a:rPr>
              <a:t>La donnée sortante est agrégée et facturée</a:t>
            </a:r>
            <a:endParaRPr sz="1200">
              <a:latin typeface="Calibri"/>
              <a:ea typeface="Calibri"/>
              <a:cs typeface="Calibri"/>
              <a:sym typeface="Calibri"/>
            </a:endParaRPr>
          </a:p>
        </p:txBody>
      </p:sp>
      <p:sp>
        <p:nvSpPr>
          <p:cNvPr id="527" name="Google Shape;527;p41"/>
          <p:cNvSpPr/>
          <p:nvPr/>
        </p:nvSpPr>
        <p:spPr>
          <a:xfrm>
            <a:off x="6301075" y="2887400"/>
            <a:ext cx="1755300" cy="46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La donnée entrante est gratuite</a:t>
            </a:r>
            <a:endParaRPr>
              <a:latin typeface="Calibri"/>
              <a:ea typeface="Calibri"/>
              <a:cs typeface="Calibri"/>
              <a:sym typeface="Calibri"/>
            </a:endParaRPr>
          </a:p>
        </p:txBody>
      </p:sp>
      <p:sp>
        <p:nvSpPr>
          <p:cNvPr id="528" name="Google Shape;528;p41"/>
          <p:cNvSpPr/>
          <p:nvPr/>
        </p:nvSpPr>
        <p:spPr>
          <a:xfrm>
            <a:off x="6301075" y="3437800"/>
            <a:ext cx="1755300" cy="46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Facturé par Go</a:t>
            </a:r>
            <a:endParaRPr>
              <a:latin typeface="Calibri"/>
              <a:ea typeface="Calibri"/>
              <a:cs typeface="Calibri"/>
              <a:sym typeface="Calibri"/>
            </a:endParaRPr>
          </a:p>
        </p:txBody>
      </p:sp>
      <p:pic>
        <p:nvPicPr>
          <p:cNvPr id="529" name="Google Shape;529;p41"/>
          <p:cNvPicPr preferRelativeResize="0"/>
          <p:nvPr/>
        </p:nvPicPr>
        <p:blipFill>
          <a:blip r:embed="rId3">
            <a:alphaModFix/>
          </a:blip>
          <a:stretch>
            <a:fillRect/>
          </a:stretch>
        </p:blipFill>
        <p:spPr>
          <a:xfrm>
            <a:off x="8653450" y="4754900"/>
            <a:ext cx="291625" cy="174975"/>
          </a:xfrm>
          <a:prstGeom prst="rect">
            <a:avLst/>
          </a:prstGeom>
          <a:noFill/>
          <a:ln>
            <a:noFill/>
          </a:ln>
        </p:spPr>
      </p:pic>
      <p:sp>
        <p:nvSpPr>
          <p:cNvPr id="530" name="Google Shape;530;p41"/>
          <p:cNvSpPr txBox="1"/>
          <p:nvPr/>
        </p:nvSpPr>
        <p:spPr>
          <a:xfrm>
            <a:off x="6592464" y="4663848"/>
            <a:ext cx="2213700" cy="2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000">
                <a:latin typeface="Calibri"/>
                <a:ea typeface="Calibri"/>
                <a:cs typeface="Calibri"/>
                <a:sym typeface="Calibri"/>
              </a:rPr>
              <a:t>inspiré du cours “Cloud Foundations”</a:t>
            </a:r>
            <a:endParaRPr sz="1000">
              <a:latin typeface="Calibri"/>
              <a:ea typeface="Calibri"/>
              <a:cs typeface="Calibri"/>
              <a:sym typeface="Calibri"/>
            </a:endParaRPr>
          </a:p>
        </p:txBody>
      </p:sp>
      <p:pic>
        <p:nvPicPr>
          <p:cNvPr id="531" name="Google Shape;531;p41"/>
          <p:cNvPicPr preferRelativeResize="0"/>
          <p:nvPr/>
        </p:nvPicPr>
        <p:blipFill>
          <a:blip r:embed="rId4">
            <a:alphaModFix/>
          </a:blip>
          <a:stretch>
            <a:fillRect/>
          </a:stretch>
        </p:blipFill>
        <p:spPr>
          <a:xfrm>
            <a:off x="7425695" y="4524878"/>
            <a:ext cx="1440454" cy="2487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16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L’interopérabilité</a:t>
            </a:r>
            <a:endParaRPr/>
          </a:p>
        </p:txBody>
      </p:sp>
      <p:sp>
        <p:nvSpPr>
          <p:cNvPr id="1787" name="Google Shape;1787;p167"/>
          <p:cNvSpPr/>
          <p:nvPr/>
        </p:nvSpPr>
        <p:spPr>
          <a:xfrm>
            <a:off x="1297500" y="2407226"/>
            <a:ext cx="1268400" cy="846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t>Avalanche</a:t>
            </a:r>
            <a:endParaRPr/>
          </a:p>
        </p:txBody>
      </p:sp>
      <p:sp>
        <p:nvSpPr>
          <p:cNvPr id="1788" name="Google Shape;1788;p167"/>
          <p:cNvSpPr/>
          <p:nvPr/>
        </p:nvSpPr>
        <p:spPr>
          <a:xfrm>
            <a:off x="6945942" y="2407226"/>
            <a:ext cx="1268400" cy="846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t>Cosmos</a:t>
            </a:r>
            <a:endParaRPr/>
          </a:p>
        </p:txBody>
      </p:sp>
      <p:sp>
        <p:nvSpPr>
          <p:cNvPr id="1789" name="Google Shape;1789;p167"/>
          <p:cNvSpPr/>
          <p:nvPr/>
        </p:nvSpPr>
        <p:spPr>
          <a:xfrm>
            <a:off x="2012969" y="2771131"/>
            <a:ext cx="504300" cy="431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Data</a:t>
            </a:r>
            <a:endParaRPr sz="1000"/>
          </a:p>
        </p:txBody>
      </p:sp>
      <p:sp>
        <p:nvSpPr>
          <p:cNvPr id="1790" name="Google Shape;1790;p167"/>
          <p:cNvSpPr/>
          <p:nvPr/>
        </p:nvSpPr>
        <p:spPr>
          <a:xfrm>
            <a:off x="2228726" y="3244250"/>
            <a:ext cx="1437600" cy="6960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67"/>
          <p:cNvSpPr/>
          <p:nvPr/>
        </p:nvSpPr>
        <p:spPr>
          <a:xfrm>
            <a:off x="2853925" y="1821750"/>
            <a:ext cx="1268400" cy="142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100"/>
              <a:t>Smart Contract</a:t>
            </a:r>
            <a:endParaRPr sz="1100"/>
          </a:p>
        </p:txBody>
      </p:sp>
      <p:sp>
        <p:nvSpPr>
          <p:cNvPr id="1792" name="Google Shape;1792;p167"/>
          <p:cNvSpPr/>
          <p:nvPr/>
        </p:nvSpPr>
        <p:spPr>
          <a:xfrm>
            <a:off x="3235969" y="2449256"/>
            <a:ext cx="504300" cy="431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Data</a:t>
            </a:r>
            <a:endParaRPr sz="1000"/>
          </a:p>
        </p:txBody>
      </p:sp>
      <p:pic>
        <p:nvPicPr>
          <p:cNvPr id="1793" name="Google Shape;1793;p167"/>
          <p:cNvPicPr preferRelativeResize="0"/>
          <p:nvPr/>
        </p:nvPicPr>
        <p:blipFill>
          <a:blip r:embed="rId3">
            <a:alphaModFix/>
          </a:blip>
          <a:stretch>
            <a:fillRect/>
          </a:stretch>
        </p:blipFill>
        <p:spPr>
          <a:xfrm>
            <a:off x="2271758" y="3002865"/>
            <a:ext cx="361825" cy="2092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16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L’interopérabilité</a:t>
            </a:r>
            <a:endParaRPr/>
          </a:p>
        </p:txBody>
      </p:sp>
      <p:sp>
        <p:nvSpPr>
          <p:cNvPr id="1799" name="Google Shape;1799;p168"/>
          <p:cNvSpPr/>
          <p:nvPr/>
        </p:nvSpPr>
        <p:spPr>
          <a:xfrm>
            <a:off x="1297500" y="2407226"/>
            <a:ext cx="1268400" cy="846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t>Avalanche</a:t>
            </a:r>
            <a:endParaRPr/>
          </a:p>
        </p:txBody>
      </p:sp>
      <p:sp>
        <p:nvSpPr>
          <p:cNvPr id="1800" name="Google Shape;1800;p168"/>
          <p:cNvSpPr/>
          <p:nvPr/>
        </p:nvSpPr>
        <p:spPr>
          <a:xfrm>
            <a:off x="6945942" y="2407226"/>
            <a:ext cx="1268400" cy="846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t>Cosmos</a:t>
            </a:r>
            <a:endParaRPr/>
          </a:p>
        </p:txBody>
      </p:sp>
      <p:sp>
        <p:nvSpPr>
          <p:cNvPr id="1801" name="Google Shape;1801;p168"/>
          <p:cNvSpPr/>
          <p:nvPr/>
        </p:nvSpPr>
        <p:spPr>
          <a:xfrm>
            <a:off x="2012969" y="2771131"/>
            <a:ext cx="504300" cy="431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Data</a:t>
            </a:r>
            <a:endParaRPr sz="1000"/>
          </a:p>
        </p:txBody>
      </p:sp>
      <p:sp>
        <p:nvSpPr>
          <p:cNvPr id="1802" name="Google Shape;1802;p168"/>
          <p:cNvSpPr/>
          <p:nvPr/>
        </p:nvSpPr>
        <p:spPr>
          <a:xfrm>
            <a:off x="2228726" y="3244250"/>
            <a:ext cx="1437600" cy="6960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68"/>
          <p:cNvSpPr/>
          <p:nvPr/>
        </p:nvSpPr>
        <p:spPr>
          <a:xfrm>
            <a:off x="2853925" y="1821750"/>
            <a:ext cx="1268400" cy="142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100"/>
              <a:t>Smart Contract</a:t>
            </a:r>
            <a:endParaRPr sz="1100"/>
          </a:p>
        </p:txBody>
      </p:sp>
      <p:sp>
        <p:nvSpPr>
          <p:cNvPr id="1804" name="Google Shape;1804;p168"/>
          <p:cNvSpPr/>
          <p:nvPr/>
        </p:nvSpPr>
        <p:spPr>
          <a:xfrm>
            <a:off x="3235969" y="2449256"/>
            <a:ext cx="504300" cy="431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Data</a:t>
            </a:r>
            <a:endParaRPr sz="1000"/>
          </a:p>
        </p:txBody>
      </p:sp>
      <p:sp>
        <p:nvSpPr>
          <p:cNvPr id="1805" name="Google Shape;1805;p168"/>
          <p:cNvSpPr/>
          <p:nvPr/>
        </p:nvSpPr>
        <p:spPr>
          <a:xfrm flipH="1">
            <a:off x="5864575" y="3244250"/>
            <a:ext cx="1824900" cy="6960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68"/>
          <p:cNvSpPr/>
          <p:nvPr/>
        </p:nvSpPr>
        <p:spPr>
          <a:xfrm>
            <a:off x="5364938" y="1821750"/>
            <a:ext cx="1268400" cy="142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100"/>
              <a:t>Smart Contract</a:t>
            </a:r>
            <a:endParaRPr sz="1100"/>
          </a:p>
        </p:txBody>
      </p:sp>
      <p:sp>
        <p:nvSpPr>
          <p:cNvPr id="1807" name="Google Shape;1807;p168"/>
          <p:cNvSpPr/>
          <p:nvPr/>
        </p:nvSpPr>
        <p:spPr>
          <a:xfrm>
            <a:off x="5746981" y="2449256"/>
            <a:ext cx="504300" cy="431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Data</a:t>
            </a:r>
            <a:endParaRPr sz="1000"/>
          </a:p>
        </p:txBody>
      </p:sp>
      <p:cxnSp>
        <p:nvCxnSpPr>
          <p:cNvPr id="1808" name="Google Shape;1808;p168"/>
          <p:cNvCxnSpPr>
            <a:stCxn id="1803" idx="3"/>
            <a:endCxn id="1806" idx="1"/>
          </p:cNvCxnSpPr>
          <p:nvPr/>
        </p:nvCxnSpPr>
        <p:spPr>
          <a:xfrm>
            <a:off x="4122325" y="2533050"/>
            <a:ext cx="1242600" cy="0"/>
          </a:xfrm>
          <a:prstGeom prst="straightConnector1">
            <a:avLst/>
          </a:prstGeom>
          <a:noFill/>
          <a:ln cap="flat" cmpd="sng" w="38100">
            <a:solidFill>
              <a:schemeClr val="dk2"/>
            </a:solidFill>
            <a:prstDash val="dash"/>
            <a:round/>
            <a:headEnd len="med" w="med" type="none"/>
            <a:tailEnd len="med" w="med" type="triangle"/>
          </a:ln>
        </p:spPr>
      </p:cxnSp>
      <p:sp>
        <p:nvSpPr>
          <p:cNvPr id="1809" name="Google Shape;1809;p168"/>
          <p:cNvSpPr txBox="1"/>
          <p:nvPr/>
        </p:nvSpPr>
        <p:spPr>
          <a:xfrm>
            <a:off x="4394138" y="2223050"/>
            <a:ext cx="69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latin typeface="Lato"/>
                <a:ea typeface="Lato"/>
                <a:cs typeface="Lato"/>
                <a:sym typeface="Lato"/>
              </a:rPr>
              <a:t>Copie</a:t>
            </a:r>
            <a:endParaRPr>
              <a:solidFill>
                <a:schemeClr val="lt1"/>
              </a:solidFill>
              <a:latin typeface="Lato"/>
              <a:ea typeface="Lato"/>
              <a:cs typeface="Lato"/>
              <a:sym typeface="Lato"/>
            </a:endParaRPr>
          </a:p>
        </p:txBody>
      </p:sp>
      <p:pic>
        <p:nvPicPr>
          <p:cNvPr id="1810" name="Google Shape;1810;p168"/>
          <p:cNvPicPr preferRelativeResize="0"/>
          <p:nvPr/>
        </p:nvPicPr>
        <p:blipFill>
          <a:blip r:embed="rId3">
            <a:alphaModFix/>
          </a:blip>
          <a:stretch>
            <a:fillRect/>
          </a:stretch>
        </p:blipFill>
        <p:spPr>
          <a:xfrm>
            <a:off x="2271758" y="3002865"/>
            <a:ext cx="361825" cy="2092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16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L’interopérabilité</a:t>
            </a:r>
            <a:endParaRPr/>
          </a:p>
        </p:txBody>
      </p:sp>
      <p:sp>
        <p:nvSpPr>
          <p:cNvPr id="1816" name="Google Shape;1816;p169"/>
          <p:cNvSpPr/>
          <p:nvPr/>
        </p:nvSpPr>
        <p:spPr>
          <a:xfrm>
            <a:off x="1297500" y="2407226"/>
            <a:ext cx="1268400" cy="846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t>Avalanche</a:t>
            </a:r>
            <a:endParaRPr/>
          </a:p>
        </p:txBody>
      </p:sp>
      <p:sp>
        <p:nvSpPr>
          <p:cNvPr id="1817" name="Google Shape;1817;p169"/>
          <p:cNvSpPr/>
          <p:nvPr/>
        </p:nvSpPr>
        <p:spPr>
          <a:xfrm>
            <a:off x="6945942" y="2407226"/>
            <a:ext cx="1268400" cy="846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t>Cosmos</a:t>
            </a:r>
            <a:endParaRPr/>
          </a:p>
        </p:txBody>
      </p:sp>
      <p:sp>
        <p:nvSpPr>
          <p:cNvPr id="1818" name="Google Shape;1818;p169"/>
          <p:cNvSpPr/>
          <p:nvPr/>
        </p:nvSpPr>
        <p:spPr>
          <a:xfrm>
            <a:off x="2228726" y="3244250"/>
            <a:ext cx="1437600" cy="6960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69"/>
          <p:cNvSpPr/>
          <p:nvPr/>
        </p:nvSpPr>
        <p:spPr>
          <a:xfrm>
            <a:off x="2853925" y="1821750"/>
            <a:ext cx="1268400" cy="142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100"/>
              <a:t>Smart Contract</a:t>
            </a:r>
            <a:endParaRPr sz="1100"/>
          </a:p>
        </p:txBody>
      </p:sp>
      <p:sp>
        <p:nvSpPr>
          <p:cNvPr id="1820" name="Google Shape;1820;p169"/>
          <p:cNvSpPr/>
          <p:nvPr/>
        </p:nvSpPr>
        <p:spPr>
          <a:xfrm>
            <a:off x="3235969" y="2449256"/>
            <a:ext cx="504300" cy="431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Data</a:t>
            </a:r>
            <a:endParaRPr sz="1000"/>
          </a:p>
        </p:txBody>
      </p:sp>
      <p:sp>
        <p:nvSpPr>
          <p:cNvPr id="1821" name="Google Shape;1821;p169"/>
          <p:cNvSpPr/>
          <p:nvPr/>
        </p:nvSpPr>
        <p:spPr>
          <a:xfrm flipH="1">
            <a:off x="5864575" y="3244250"/>
            <a:ext cx="1824900" cy="6960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69"/>
          <p:cNvSpPr/>
          <p:nvPr/>
        </p:nvSpPr>
        <p:spPr>
          <a:xfrm>
            <a:off x="5364938" y="1821750"/>
            <a:ext cx="1268400" cy="142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100"/>
              <a:t>Smart Contract</a:t>
            </a:r>
            <a:endParaRPr sz="1100"/>
          </a:p>
        </p:txBody>
      </p:sp>
      <p:sp>
        <p:nvSpPr>
          <p:cNvPr id="1823" name="Google Shape;1823;p169"/>
          <p:cNvSpPr/>
          <p:nvPr/>
        </p:nvSpPr>
        <p:spPr>
          <a:xfrm>
            <a:off x="5746981" y="2449256"/>
            <a:ext cx="504300" cy="431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Data</a:t>
            </a:r>
            <a:endParaRPr sz="1000"/>
          </a:p>
        </p:txBody>
      </p:sp>
      <p:cxnSp>
        <p:nvCxnSpPr>
          <p:cNvPr id="1824" name="Google Shape;1824;p169"/>
          <p:cNvCxnSpPr>
            <a:stCxn id="1819" idx="3"/>
            <a:endCxn id="1822" idx="1"/>
          </p:cNvCxnSpPr>
          <p:nvPr/>
        </p:nvCxnSpPr>
        <p:spPr>
          <a:xfrm>
            <a:off x="4122325" y="2533050"/>
            <a:ext cx="1242600" cy="0"/>
          </a:xfrm>
          <a:prstGeom prst="straightConnector1">
            <a:avLst/>
          </a:prstGeom>
          <a:noFill/>
          <a:ln cap="flat" cmpd="sng" w="38100">
            <a:solidFill>
              <a:schemeClr val="dk2"/>
            </a:solidFill>
            <a:prstDash val="dash"/>
            <a:round/>
            <a:headEnd len="med" w="med" type="none"/>
            <a:tailEnd len="med" w="med" type="triangle"/>
          </a:ln>
        </p:spPr>
      </p:cxnSp>
      <p:sp>
        <p:nvSpPr>
          <p:cNvPr id="1825" name="Google Shape;1825;p169"/>
          <p:cNvSpPr txBox="1"/>
          <p:nvPr/>
        </p:nvSpPr>
        <p:spPr>
          <a:xfrm>
            <a:off x="4394138" y="2223050"/>
            <a:ext cx="69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latin typeface="Lato"/>
                <a:ea typeface="Lato"/>
                <a:cs typeface="Lato"/>
                <a:sym typeface="Lato"/>
              </a:rPr>
              <a:t>Copie</a:t>
            </a:r>
            <a:endParaRPr>
              <a:solidFill>
                <a:schemeClr val="lt1"/>
              </a:solidFill>
              <a:latin typeface="Lato"/>
              <a:ea typeface="Lato"/>
              <a:cs typeface="Lato"/>
              <a:sym typeface="Lato"/>
            </a:endParaRPr>
          </a:p>
        </p:txBody>
      </p:sp>
      <p:sp>
        <p:nvSpPr>
          <p:cNvPr id="1826" name="Google Shape;1826;p169"/>
          <p:cNvSpPr/>
          <p:nvPr/>
        </p:nvSpPr>
        <p:spPr>
          <a:xfrm>
            <a:off x="7021894" y="2771131"/>
            <a:ext cx="504300" cy="431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Data</a:t>
            </a:r>
            <a:endParaRPr sz="10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17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L’interopérabilité</a:t>
            </a:r>
            <a:endParaRPr/>
          </a:p>
        </p:txBody>
      </p:sp>
      <p:sp>
        <p:nvSpPr>
          <p:cNvPr id="1832" name="Google Shape;1832;p170"/>
          <p:cNvSpPr/>
          <p:nvPr/>
        </p:nvSpPr>
        <p:spPr>
          <a:xfrm>
            <a:off x="1297500" y="2407226"/>
            <a:ext cx="1268400" cy="846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t>Avalanche</a:t>
            </a:r>
            <a:endParaRPr/>
          </a:p>
        </p:txBody>
      </p:sp>
      <p:sp>
        <p:nvSpPr>
          <p:cNvPr id="1833" name="Google Shape;1833;p170"/>
          <p:cNvSpPr/>
          <p:nvPr/>
        </p:nvSpPr>
        <p:spPr>
          <a:xfrm>
            <a:off x="6945942" y="2407226"/>
            <a:ext cx="1268400" cy="846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t>Cosmos</a:t>
            </a:r>
            <a:endParaRPr/>
          </a:p>
        </p:txBody>
      </p:sp>
      <p:sp>
        <p:nvSpPr>
          <p:cNvPr id="1834" name="Google Shape;1834;p170"/>
          <p:cNvSpPr/>
          <p:nvPr/>
        </p:nvSpPr>
        <p:spPr>
          <a:xfrm>
            <a:off x="7021894" y="2771131"/>
            <a:ext cx="504300" cy="431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t>Data</a:t>
            </a:r>
            <a:endParaRPr sz="10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17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L’interopérabilité</a:t>
            </a:r>
            <a:endParaRPr/>
          </a:p>
        </p:txBody>
      </p:sp>
      <p:sp>
        <p:nvSpPr>
          <p:cNvPr id="1840" name="Google Shape;1840;p171"/>
          <p:cNvSpPr txBox="1"/>
          <p:nvPr>
            <p:ph idx="1" type="body"/>
          </p:nvPr>
        </p:nvSpPr>
        <p:spPr>
          <a:xfrm>
            <a:off x="797125" y="1538125"/>
            <a:ext cx="4177200" cy="2911200"/>
          </a:xfrm>
          <a:prstGeom prst="rect">
            <a:avLst/>
          </a:prstGeom>
        </p:spPr>
        <p:txBody>
          <a:bodyPr anchorCtr="0" anchor="t" bIns="91425" lIns="91425" spcFirstLastPara="1" rIns="91425" wrap="square" tIns="91425">
            <a:normAutofit lnSpcReduction="20000"/>
          </a:bodyPr>
          <a:lstStyle/>
          <a:p>
            <a:pPr indent="0" lvl="0" marL="0" rtl="0" algn="just">
              <a:spcBef>
                <a:spcPts val="2400"/>
              </a:spcBef>
              <a:spcAft>
                <a:spcPts val="0"/>
              </a:spcAft>
              <a:buNone/>
            </a:pPr>
            <a:r>
              <a:rPr lang="fr" sz="1200">
                <a:solidFill>
                  <a:srgbClr val="FFFFFF"/>
                </a:solidFill>
              </a:rPr>
              <a:t>Les layers 3 font partie des bridges créées. Ils permettent une interopérabilité entre plusieurs blockchains.</a:t>
            </a:r>
            <a:endParaRPr sz="1200">
              <a:solidFill>
                <a:srgbClr val="FFFFFF"/>
              </a:solidFill>
            </a:endParaRPr>
          </a:p>
          <a:p>
            <a:pPr indent="0" lvl="0" marL="0" rtl="0" algn="just">
              <a:spcBef>
                <a:spcPts val="2400"/>
              </a:spcBef>
              <a:spcAft>
                <a:spcPts val="0"/>
              </a:spcAft>
              <a:buNone/>
            </a:pPr>
            <a:r>
              <a:rPr lang="fr" sz="1200">
                <a:solidFill>
                  <a:srgbClr val="FFFFFF"/>
                </a:solidFill>
              </a:rPr>
              <a:t>L’entreprise Starkware à travers sa solution Starknet actuellement en développement promettant de pouvoir relier tous les layers d’une même blockchain sans contrainte.</a:t>
            </a:r>
            <a:endParaRPr sz="1200">
              <a:solidFill>
                <a:srgbClr val="FFFFFF"/>
              </a:solidFill>
            </a:endParaRPr>
          </a:p>
          <a:p>
            <a:pPr indent="0" lvl="0" marL="0" rtl="0" algn="just">
              <a:spcBef>
                <a:spcPts val="2400"/>
              </a:spcBef>
              <a:spcAft>
                <a:spcPts val="0"/>
              </a:spcAft>
              <a:buNone/>
            </a:pPr>
            <a:r>
              <a:rPr lang="fr" sz="1200">
                <a:solidFill>
                  <a:srgbClr val="FFFFFF"/>
                </a:solidFill>
              </a:rPr>
              <a:t>Le fonctionnement de ces bridges varie selon leurs caractéristiques et le problème qu'ils visent à résoudre. Les ponts peuvent être centralisés ou décentralisés, changeant également leur fonctionnement.</a:t>
            </a:r>
            <a:endParaRPr sz="1200">
              <a:solidFill>
                <a:srgbClr val="FFFFFF"/>
              </a:solidFill>
            </a:endParaRPr>
          </a:p>
          <a:p>
            <a:pPr indent="0" lvl="0" marL="0" rtl="0" algn="just">
              <a:spcBef>
                <a:spcPts val="2400"/>
              </a:spcBef>
              <a:spcAft>
                <a:spcPts val="1200"/>
              </a:spcAft>
              <a:buNone/>
            </a:pPr>
            <a:r>
              <a:t/>
            </a:r>
            <a:endParaRPr/>
          </a:p>
        </p:txBody>
      </p:sp>
      <p:pic>
        <p:nvPicPr>
          <p:cNvPr id="1841" name="Google Shape;1841;p171"/>
          <p:cNvPicPr preferRelativeResize="0"/>
          <p:nvPr/>
        </p:nvPicPr>
        <p:blipFill>
          <a:blip r:embed="rId3">
            <a:alphaModFix/>
          </a:blip>
          <a:stretch>
            <a:fillRect/>
          </a:stretch>
        </p:blipFill>
        <p:spPr>
          <a:xfrm>
            <a:off x="5134075" y="856850"/>
            <a:ext cx="3530850" cy="3530850"/>
          </a:xfrm>
          <a:prstGeom prst="rect">
            <a:avLst/>
          </a:prstGeom>
          <a:noFill/>
          <a:ln>
            <a:noFill/>
          </a:ln>
        </p:spPr>
      </p:pic>
      <p:sp>
        <p:nvSpPr>
          <p:cNvPr id="1842" name="Google Shape;1842;p171"/>
          <p:cNvSpPr txBox="1"/>
          <p:nvPr/>
        </p:nvSpPr>
        <p:spPr>
          <a:xfrm>
            <a:off x="5560300" y="4481250"/>
            <a:ext cx="2678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
                <a:solidFill>
                  <a:schemeClr val="lt1"/>
                </a:solidFill>
                <a:latin typeface="Lato"/>
                <a:ea typeface="Lato"/>
                <a:cs typeface="Lato"/>
                <a:sym typeface="Lato"/>
              </a:rPr>
              <a:t>https://starkware.co/</a:t>
            </a:r>
            <a:endParaRPr i="1">
              <a:solidFill>
                <a:schemeClr val="lt1"/>
              </a:solidFill>
              <a:latin typeface="Lato"/>
              <a:ea typeface="Lato"/>
              <a:cs typeface="Lato"/>
              <a:sym typeface="Lato"/>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17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L’interopérabilité : les avantages</a:t>
            </a:r>
            <a:endParaRPr/>
          </a:p>
        </p:txBody>
      </p:sp>
      <p:sp>
        <p:nvSpPr>
          <p:cNvPr id="1848" name="Google Shape;1848;p172"/>
          <p:cNvSpPr/>
          <p:nvPr/>
        </p:nvSpPr>
        <p:spPr>
          <a:xfrm>
            <a:off x="561421" y="2260128"/>
            <a:ext cx="3551700" cy="2394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t>Les développeurs</a:t>
            </a:r>
            <a:endParaRPr/>
          </a:p>
        </p:txBody>
      </p:sp>
      <p:sp>
        <p:nvSpPr>
          <p:cNvPr id="1849" name="Google Shape;1849;p172"/>
          <p:cNvSpPr/>
          <p:nvPr/>
        </p:nvSpPr>
        <p:spPr>
          <a:xfrm>
            <a:off x="4852075" y="2260128"/>
            <a:ext cx="3551700" cy="2394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t>Les utilisateurs</a:t>
            </a:r>
            <a:endParaRPr/>
          </a:p>
        </p:txBody>
      </p:sp>
      <p:sp>
        <p:nvSpPr>
          <p:cNvPr id="1850" name="Google Shape;1850;p172"/>
          <p:cNvSpPr/>
          <p:nvPr/>
        </p:nvSpPr>
        <p:spPr>
          <a:xfrm>
            <a:off x="690146" y="2781456"/>
            <a:ext cx="1606800" cy="7965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Collaboration cross-chain pour les protocoles</a:t>
            </a:r>
            <a:endParaRPr sz="1200"/>
          </a:p>
        </p:txBody>
      </p:sp>
      <p:sp>
        <p:nvSpPr>
          <p:cNvPr id="1851" name="Google Shape;1851;p172"/>
          <p:cNvSpPr/>
          <p:nvPr/>
        </p:nvSpPr>
        <p:spPr>
          <a:xfrm>
            <a:off x="2401121" y="2781453"/>
            <a:ext cx="1606800" cy="7965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Collaboration multi projets</a:t>
            </a:r>
            <a:endParaRPr sz="1200"/>
          </a:p>
        </p:txBody>
      </p:sp>
      <p:sp>
        <p:nvSpPr>
          <p:cNvPr id="1852" name="Google Shape;1852;p172"/>
          <p:cNvSpPr/>
          <p:nvPr/>
        </p:nvSpPr>
        <p:spPr>
          <a:xfrm>
            <a:off x="690146" y="3728502"/>
            <a:ext cx="1606800" cy="7965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Mise en commun de règles de sécurité et de protocoles</a:t>
            </a:r>
            <a:endParaRPr sz="1200"/>
          </a:p>
        </p:txBody>
      </p:sp>
      <p:sp>
        <p:nvSpPr>
          <p:cNvPr id="1853" name="Google Shape;1853;p172"/>
          <p:cNvSpPr/>
          <p:nvPr/>
        </p:nvSpPr>
        <p:spPr>
          <a:xfrm>
            <a:off x="2401121" y="3728628"/>
            <a:ext cx="1606800" cy="7965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Diminution de la surcharge réseau</a:t>
            </a:r>
            <a:endParaRPr sz="1200"/>
          </a:p>
        </p:txBody>
      </p:sp>
      <p:sp>
        <p:nvSpPr>
          <p:cNvPr id="1854" name="Google Shape;1854;p172"/>
          <p:cNvSpPr/>
          <p:nvPr/>
        </p:nvSpPr>
        <p:spPr>
          <a:xfrm>
            <a:off x="4969047" y="2781456"/>
            <a:ext cx="1606800" cy="7965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Facilitation des transactions</a:t>
            </a:r>
            <a:endParaRPr sz="1200"/>
          </a:p>
        </p:txBody>
      </p:sp>
      <p:sp>
        <p:nvSpPr>
          <p:cNvPr id="1855" name="Google Shape;1855;p172"/>
          <p:cNvSpPr/>
          <p:nvPr/>
        </p:nvSpPr>
        <p:spPr>
          <a:xfrm>
            <a:off x="6680022" y="2781453"/>
            <a:ext cx="1606800" cy="7965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Diminution des frais de transaction</a:t>
            </a:r>
            <a:endParaRPr sz="1200"/>
          </a:p>
        </p:txBody>
      </p:sp>
      <p:sp>
        <p:nvSpPr>
          <p:cNvPr id="1856" name="Google Shape;1856;p172"/>
          <p:cNvSpPr/>
          <p:nvPr/>
        </p:nvSpPr>
        <p:spPr>
          <a:xfrm>
            <a:off x="4969053" y="3728500"/>
            <a:ext cx="3317700" cy="7965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Découverte d’autres Blockchains</a:t>
            </a:r>
            <a:endParaRPr sz="1200"/>
          </a:p>
        </p:txBody>
      </p:sp>
      <p:sp>
        <p:nvSpPr>
          <p:cNvPr id="1857" name="Google Shape;1857;p172"/>
          <p:cNvSpPr txBox="1"/>
          <p:nvPr>
            <p:ph idx="4294967295" type="body"/>
          </p:nvPr>
        </p:nvSpPr>
        <p:spPr>
          <a:xfrm>
            <a:off x="1364875" y="1432750"/>
            <a:ext cx="7038900" cy="536400"/>
          </a:xfrm>
          <a:prstGeom prst="rect">
            <a:avLst/>
          </a:prstGeom>
        </p:spPr>
        <p:txBody>
          <a:bodyPr anchorCtr="0" anchor="t" bIns="91425" lIns="91425" spcFirstLastPara="1" rIns="91425" wrap="square" tIns="91425">
            <a:normAutofit/>
          </a:bodyPr>
          <a:lstStyle/>
          <a:p>
            <a:pPr indent="0" lvl="0" marL="0" rtl="0" algn="l">
              <a:spcBef>
                <a:spcPts val="2400"/>
              </a:spcBef>
              <a:spcAft>
                <a:spcPts val="2400"/>
              </a:spcAft>
              <a:buNone/>
            </a:pPr>
            <a:r>
              <a:rPr lang="fr" sz="1400">
                <a:solidFill>
                  <a:srgbClr val="FFFFFF"/>
                </a:solidFill>
                <a:latin typeface="Arial"/>
                <a:ea typeface="Arial"/>
                <a:cs typeface="Arial"/>
                <a:sym typeface="Arial"/>
              </a:rPr>
              <a:t>L'interopérabilité apporte des avantages à toutes les parties qui utilisent la blockchain.</a:t>
            </a:r>
            <a:endParaRPr sz="1500"/>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17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L’interopérabilité : les risques</a:t>
            </a:r>
            <a:endParaRPr/>
          </a:p>
        </p:txBody>
      </p:sp>
      <p:sp>
        <p:nvSpPr>
          <p:cNvPr id="1863" name="Google Shape;1863;p173"/>
          <p:cNvSpPr txBox="1"/>
          <p:nvPr>
            <p:ph idx="1" type="body"/>
          </p:nvPr>
        </p:nvSpPr>
        <p:spPr>
          <a:xfrm>
            <a:off x="1297500" y="1567550"/>
            <a:ext cx="2838000" cy="2911200"/>
          </a:xfrm>
          <a:prstGeom prst="rect">
            <a:avLst/>
          </a:prstGeom>
        </p:spPr>
        <p:txBody>
          <a:bodyPr anchorCtr="0" anchor="t" bIns="91425" lIns="91425" spcFirstLastPara="1" rIns="91425" wrap="square" tIns="91425">
            <a:normAutofit/>
          </a:bodyPr>
          <a:lstStyle/>
          <a:p>
            <a:pPr indent="0" lvl="0" marL="0" rtl="0" algn="l">
              <a:spcBef>
                <a:spcPts val="2400"/>
              </a:spcBef>
              <a:spcAft>
                <a:spcPts val="0"/>
              </a:spcAft>
              <a:buNone/>
            </a:pPr>
            <a:r>
              <a:rPr lang="fr" sz="1200">
                <a:solidFill>
                  <a:srgbClr val="FFFFFF"/>
                </a:solidFill>
              </a:rPr>
              <a:t>Le risque principal provient des bridges inter blockchains. </a:t>
            </a:r>
            <a:endParaRPr sz="1200">
              <a:solidFill>
                <a:srgbClr val="FFFFFF"/>
              </a:solidFill>
            </a:endParaRPr>
          </a:p>
          <a:p>
            <a:pPr indent="0" lvl="0" marL="0" rtl="0" algn="l">
              <a:spcBef>
                <a:spcPts val="2400"/>
              </a:spcBef>
              <a:spcAft>
                <a:spcPts val="0"/>
              </a:spcAft>
              <a:buNone/>
            </a:pPr>
            <a:r>
              <a:rPr lang="fr" sz="1200">
                <a:solidFill>
                  <a:srgbClr val="FFFFFF"/>
                </a:solidFill>
              </a:rPr>
              <a:t>En 2022 le réseau Ronin a subi un hack de 173 600 ETH</a:t>
            </a:r>
            <a:endParaRPr sz="1200">
              <a:solidFill>
                <a:srgbClr val="FFFFFF"/>
              </a:solidFill>
            </a:endParaRPr>
          </a:p>
          <a:p>
            <a:pPr indent="0" lvl="0" marL="0" rtl="0" algn="ctr">
              <a:spcBef>
                <a:spcPts val="2400"/>
              </a:spcBef>
              <a:spcAft>
                <a:spcPts val="2400"/>
              </a:spcAft>
              <a:buNone/>
            </a:pPr>
            <a:r>
              <a:rPr lang="fr" sz="1200">
                <a:solidFill>
                  <a:srgbClr val="FFFFFF"/>
                </a:solidFill>
              </a:rPr>
              <a:t>soit 635 millions de dollars.</a:t>
            </a:r>
            <a:endParaRPr/>
          </a:p>
        </p:txBody>
      </p:sp>
      <p:pic>
        <p:nvPicPr>
          <p:cNvPr id="1864" name="Google Shape;1864;p173"/>
          <p:cNvPicPr preferRelativeResize="0"/>
          <p:nvPr/>
        </p:nvPicPr>
        <p:blipFill>
          <a:blip r:embed="rId3">
            <a:alphaModFix/>
          </a:blip>
          <a:stretch>
            <a:fillRect/>
          </a:stretch>
        </p:blipFill>
        <p:spPr>
          <a:xfrm>
            <a:off x="4461500" y="932575"/>
            <a:ext cx="3857576" cy="1928800"/>
          </a:xfrm>
          <a:prstGeom prst="rect">
            <a:avLst/>
          </a:prstGeom>
          <a:noFill/>
          <a:ln>
            <a:noFill/>
          </a:ln>
        </p:spPr>
      </p:pic>
      <p:pic>
        <p:nvPicPr>
          <p:cNvPr id="1865" name="Google Shape;1865;p173"/>
          <p:cNvPicPr preferRelativeResize="0"/>
          <p:nvPr/>
        </p:nvPicPr>
        <p:blipFill>
          <a:blip r:embed="rId4">
            <a:alphaModFix/>
          </a:blip>
          <a:stretch>
            <a:fillRect/>
          </a:stretch>
        </p:blipFill>
        <p:spPr>
          <a:xfrm>
            <a:off x="4639013" y="2996925"/>
            <a:ext cx="3502538" cy="1839651"/>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17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L’interopérabilité</a:t>
            </a:r>
            <a:endParaRPr/>
          </a:p>
        </p:txBody>
      </p:sp>
      <p:sp>
        <p:nvSpPr>
          <p:cNvPr id="1871" name="Google Shape;1871;p17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2400"/>
              </a:spcBef>
              <a:spcAft>
                <a:spcPts val="0"/>
              </a:spcAft>
              <a:buNone/>
            </a:pPr>
            <a:r>
              <a:rPr lang="fr" sz="1200">
                <a:solidFill>
                  <a:srgbClr val="FFFFFF"/>
                </a:solidFill>
              </a:rPr>
              <a:t>Dans l’écosystème COSMOS, une nouvelle solution a été développée permettant une interopérabilité entre plusieurs blockchains. </a:t>
            </a:r>
            <a:endParaRPr sz="1200">
              <a:solidFill>
                <a:srgbClr val="FFFFFF"/>
              </a:solidFill>
            </a:endParaRPr>
          </a:p>
          <a:p>
            <a:pPr indent="0" lvl="0" marL="0" rtl="0" algn="l">
              <a:spcBef>
                <a:spcPts val="2400"/>
              </a:spcBef>
              <a:spcAft>
                <a:spcPts val="0"/>
              </a:spcAft>
              <a:buNone/>
            </a:pPr>
            <a:r>
              <a:rPr lang="fr" sz="1200">
                <a:solidFill>
                  <a:srgbClr val="FFFFFF"/>
                </a:solidFill>
              </a:rPr>
              <a:t>Il s’agit de l’IBC : L’inter-Blockchain Communication</a:t>
            </a:r>
            <a:endParaRPr sz="1200">
              <a:solidFill>
                <a:srgbClr val="FFFFFF"/>
              </a:solidFill>
            </a:endParaRPr>
          </a:p>
          <a:p>
            <a:pPr indent="0" lvl="0" marL="0" rtl="0" algn="l">
              <a:spcBef>
                <a:spcPts val="2400"/>
              </a:spcBef>
              <a:spcAft>
                <a:spcPts val="0"/>
              </a:spcAft>
              <a:buNone/>
            </a:pPr>
            <a:r>
              <a:rPr lang="fr" sz="1200">
                <a:solidFill>
                  <a:srgbClr val="FFFFFF"/>
                </a:solidFill>
              </a:rPr>
              <a:t>Contrairement aux bridges, il n’existera pas de blocage de transaction sur la blockchain de départ pour pouvoir se servir des données sur la blockchain d’arrivée. Seul un smart contract va permettre d’envoyer via un langage commun inter-blockchain l’information sur la blockchain d’arrivée.</a:t>
            </a:r>
            <a:endParaRPr sz="1200">
              <a:solidFill>
                <a:srgbClr val="FFFFFF"/>
              </a:solidFill>
            </a:endParaRPr>
          </a:p>
          <a:p>
            <a:pPr indent="0" lvl="0" marL="0" rtl="0" algn="l">
              <a:spcBef>
                <a:spcPts val="2400"/>
              </a:spcBef>
              <a:spcAft>
                <a:spcPts val="2400"/>
              </a:spcAft>
              <a:buNone/>
            </a:pPr>
            <a:r>
              <a:rPr lang="fr" sz="1200">
                <a:solidFill>
                  <a:srgbClr val="FFFFFF"/>
                </a:solidFill>
              </a:rPr>
              <a:t>En évitant l’utilisation d’un bridge, on évite les risques de hack.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17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L’interopérabilité</a:t>
            </a:r>
            <a:endParaRPr/>
          </a:p>
        </p:txBody>
      </p:sp>
      <p:sp>
        <p:nvSpPr>
          <p:cNvPr id="1877" name="Google Shape;1877;p17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200">
                <a:solidFill>
                  <a:srgbClr val="FFFFFF"/>
                </a:solidFill>
              </a:rPr>
              <a:t>La sécurité est donc au cœur des protocoles de chaque blockchain. l’objectif étant de ne pas créer d’effet Black Swan (succession d'événements tragiques) sur tout un écosystème.</a:t>
            </a:r>
            <a:endParaRPr sz="1200">
              <a:solidFill>
                <a:srgbClr val="FFFFFF"/>
              </a:solidFill>
            </a:endParaRPr>
          </a:p>
          <a:p>
            <a:pPr indent="0" lvl="0" marL="0" rtl="0" algn="l">
              <a:spcBef>
                <a:spcPts val="1200"/>
              </a:spcBef>
              <a:spcAft>
                <a:spcPts val="0"/>
              </a:spcAft>
              <a:buNone/>
            </a:pPr>
            <a:r>
              <a:rPr lang="fr" sz="1200"/>
              <a:t>L'interopérabilité des blockchains semble être un excellent moyen de pérenniser l'écosystème en profitant du meilleur de chacun des nouveaux éléments ajoutés. </a:t>
            </a:r>
            <a:endParaRPr sz="1200"/>
          </a:p>
          <a:p>
            <a:pPr indent="0" lvl="0" marL="0" rtl="0" algn="l">
              <a:spcBef>
                <a:spcPts val="1200"/>
              </a:spcBef>
              <a:spcAft>
                <a:spcPts val="0"/>
              </a:spcAft>
              <a:buNone/>
            </a:pPr>
            <a:r>
              <a:rPr lang="fr" sz="1200"/>
              <a:t>Elle fonctionne comme un gigantesque mille-feuille ou les couches s'additionnent pour former un ensemble commun. </a:t>
            </a:r>
            <a:endParaRPr sz="1200"/>
          </a:p>
          <a:p>
            <a:pPr indent="0" lvl="0" marL="0" rtl="0" algn="l">
              <a:spcBef>
                <a:spcPts val="1200"/>
              </a:spcBef>
              <a:spcAft>
                <a:spcPts val="1200"/>
              </a:spcAft>
              <a:buNone/>
            </a:pPr>
            <a:r>
              <a:rPr lang="fr" sz="1200"/>
              <a:t>Néanmoins, plus il y a de couches, plus la base peut se fragiliser, plus les risques pour la sécurité des données, des transactions et donc des fonds des utilisateurs.</a:t>
            </a:r>
            <a:endParaRPr sz="1200">
              <a:solidFill>
                <a:srgbClr val="FFFFFF"/>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pic>
        <p:nvPicPr>
          <p:cNvPr descr="preencoded.png" id="1883" name="Google Shape;1883;p17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84" name="Google Shape;1884;p176"/>
          <p:cNvSpPr/>
          <p:nvPr/>
        </p:nvSpPr>
        <p:spPr>
          <a:xfrm>
            <a:off x="0" y="0"/>
            <a:ext cx="9144000" cy="5143500"/>
          </a:xfrm>
          <a:prstGeom prst="rect">
            <a:avLst/>
          </a:prstGeom>
          <a:solidFill>
            <a:srgbClr val="000000">
              <a:alpha val="74900"/>
            </a:srgbClr>
          </a:solidFill>
          <a:ln cap="flat" cmpd="sng" w="13800">
            <a:solidFill>
              <a:srgbClr val="FFFFFF">
                <a:alpha val="15690"/>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885" name="Google Shape;1885;p176"/>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886" name="Google Shape;1886;p176"/>
          <p:cNvSpPr/>
          <p:nvPr/>
        </p:nvSpPr>
        <p:spPr>
          <a:xfrm>
            <a:off x="0" y="0"/>
            <a:ext cx="9144000" cy="5143500"/>
          </a:xfrm>
          <a:prstGeom prst="rect">
            <a:avLst/>
          </a:prstGeom>
          <a:solidFill>
            <a:srgbClr val="000000">
              <a:alpha val="8000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887" name="Google Shape;1887;p176"/>
          <p:cNvSpPr/>
          <p:nvPr/>
        </p:nvSpPr>
        <p:spPr>
          <a:xfrm>
            <a:off x="2724150" y="2139553"/>
            <a:ext cx="3695700" cy="4341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FFFFFF"/>
              </a:buClr>
              <a:buSzPts val="2700"/>
              <a:buFont typeface="Gelasio"/>
              <a:buNone/>
            </a:pPr>
            <a:r>
              <a:rPr b="0" i="0" lang="fr" sz="2700" u="none" cap="none" strike="noStrike">
                <a:solidFill>
                  <a:srgbClr val="FFFFFF"/>
                </a:solidFill>
                <a:latin typeface="Gelasio"/>
                <a:ea typeface="Gelasio"/>
                <a:cs typeface="Gelasio"/>
                <a:sym typeface="Gelasio"/>
              </a:rPr>
              <a:t>Merci de votre attention</a:t>
            </a:r>
            <a:endParaRPr b="0" i="0" sz="2700" u="none" cap="none" strike="noStrike">
              <a:solidFill>
                <a:schemeClr val="dk1"/>
              </a:solidFill>
              <a:latin typeface="Calibri"/>
              <a:ea typeface="Calibri"/>
              <a:cs typeface="Calibri"/>
              <a:sym typeface="Calibri"/>
            </a:endParaRPr>
          </a:p>
        </p:txBody>
      </p:sp>
      <p:sp>
        <p:nvSpPr>
          <p:cNvPr id="1888" name="Google Shape;1888;p176"/>
          <p:cNvSpPr/>
          <p:nvPr/>
        </p:nvSpPr>
        <p:spPr>
          <a:xfrm>
            <a:off x="1273746" y="2781821"/>
            <a:ext cx="6596400" cy="222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chemeClr val="dk1"/>
              </a:buClr>
              <a:buSzPts val="1100"/>
              <a:buFont typeface="Calibri"/>
              <a:buNone/>
            </a:pPr>
            <a:r>
              <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2"/>
          <p:cNvSpPr/>
          <p:nvPr/>
        </p:nvSpPr>
        <p:spPr>
          <a:xfrm>
            <a:off x="4923075" y="1180425"/>
            <a:ext cx="3541200" cy="31023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7" name="Google Shape;537;p42"/>
          <p:cNvSpPr/>
          <p:nvPr/>
        </p:nvSpPr>
        <p:spPr>
          <a:xfrm>
            <a:off x="729350" y="1180425"/>
            <a:ext cx="3541200" cy="3102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8" name="Google Shape;538;p42"/>
          <p:cNvSpPr txBox="1"/>
          <p:nvPr>
            <p:ph type="title"/>
          </p:nvPr>
        </p:nvSpPr>
        <p:spPr>
          <a:xfrm>
            <a:off x="349700" y="3761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Sur site vs Cloud</a:t>
            </a:r>
            <a:endParaRPr/>
          </a:p>
        </p:txBody>
      </p:sp>
      <p:sp>
        <p:nvSpPr>
          <p:cNvPr id="539" name="Google Shape;539;p42"/>
          <p:cNvSpPr/>
          <p:nvPr/>
        </p:nvSpPr>
        <p:spPr>
          <a:xfrm>
            <a:off x="1356950" y="1017150"/>
            <a:ext cx="2286000" cy="30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Calibri"/>
                <a:ea typeface="Calibri"/>
                <a:cs typeface="Calibri"/>
                <a:sym typeface="Calibri"/>
              </a:rPr>
              <a:t>Infrastructure traditionnelle</a:t>
            </a:r>
            <a:endParaRPr b="1">
              <a:latin typeface="Calibri"/>
              <a:ea typeface="Calibri"/>
              <a:cs typeface="Calibri"/>
              <a:sym typeface="Calibri"/>
            </a:endParaRPr>
          </a:p>
        </p:txBody>
      </p:sp>
      <p:sp>
        <p:nvSpPr>
          <p:cNvPr id="540" name="Google Shape;540;p42"/>
          <p:cNvSpPr/>
          <p:nvPr/>
        </p:nvSpPr>
        <p:spPr>
          <a:xfrm>
            <a:off x="6235875" y="1017150"/>
            <a:ext cx="915600" cy="30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accent4"/>
                </a:solidFill>
                <a:latin typeface="Calibri"/>
                <a:ea typeface="Calibri"/>
                <a:cs typeface="Calibri"/>
                <a:sym typeface="Calibri"/>
              </a:rPr>
              <a:t>Cloud</a:t>
            </a:r>
            <a:endParaRPr b="1">
              <a:solidFill>
                <a:schemeClr val="accent4"/>
              </a:solidFill>
              <a:latin typeface="Calibri"/>
              <a:ea typeface="Calibri"/>
              <a:cs typeface="Calibri"/>
              <a:sym typeface="Calibri"/>
            </a:endParaRPr>
          </a:p>
        </p:txBody>
      </p:sp>
      <p:pic>
        <p:nvPicPr>
          <p:cNvPr id="541" name="Google Shape;541;p42"/>
          <p:cNvPicPr preferRelativeResize="0"/>
          <p:nvPr/>
        </p:nvPicPr>
        <p:blipFill>
          <a:blip r:embed="rId3">
            <a:alphaModFix/>
          </a:blip>
          <a:stretch>
            <a:fillRect/>
          </a:stretch>
        </p:blipFill>
        <p:spPr>
          <a:xfrm>
            <a:off x="1018850" y="1475705"/>
            <a:ext cx="1034475" cy="1034475"/>
          </a:xfrm>
          <a:prstGeom prst="rect">
            <a:avLst/>
          </a:prstGeom>
          <a:noFill/>
          <a:ln>
            <a:noFill/>
          </a:ln>
        </p:spPr>
      </p:pic>
      <p:pic>
        <p:nvPicPr>
          <p:cNvPr id="542" name="Google Shape;542;p42"/>
          <p:cNvPicPr preferRelativeResize="0"/>
          <p:nvPr/>
        </p:nvPicPr>
        <p:blipFill>
          <a:blip r:embed="rId4">
            <a:alphaModFix/>
          </a:blip>
          <a:stretch>
            <a:fillRect/>
          </a:stretch>
        </p:blipFill>
        <p:spPr>
          <a:xfrm>
            <a:off x="2782488" y="1475700"/>
            <a:ext cx="1034476" cy="1034476"/>
          </a:xfrm>
          <a:prstGeom prst="rect">
            <a:avLst/>
          </a:prstGeom>
          <a:noFill/>
          <a:ln>
            <a:noFill/>
          </a:ln>
        </p:spPr>
      </p:pic>
      <p:pic>
        <p:nvPicPr>
          <p:cNvPr id="543" name="Google Shape;543;p42"/>
          <p:cNvPicPr preferRelativeResize="0"/>
          <p:nvPr/>
        </p:nvPicPr>
        <p:blipFill>
          <a:blip r:embed="rId5">
            <a:alphaModFix/>
          </a:blip>
          <a:stretch>
            <a:fillRect/>
          </a:stretch>
        </p:blipFill>
        <p:spPr>
          <a:xfrm>
            <a:off x="1018850" y="2846200"/>
            <a:ext cx="1034474" cy="1034474"/>
          </a:xfrm>
          <a:prstGeom prst="rect">
            <a:avLst/>
          </a:prstGeom>
          <a:noFill/>
          <a:ln>
            <a:noFill/>
          </a:ln>
        </p:spPr>
      </p:pic>
      <p:pic>
        <p:nvPicPr>
          <p:cNvPr id="544" name="Google Shape;544;p42"/>
          <p:cNvPicPr preferRelativeResize="0"/>
          <p:nvPr/>
        </p:nvPicPr>
        <p:blipFill>
          <a:blip r:embed="rId6">
            <a:alphaModFix/>
          </a:blip>
          <a:stretch>
            <a:fillRect/>
          </a:stretch>
        </p:blipFill>
        <p:spPr>
          <a:xfrm>
            <a:off x="2782500" y="2867975"/>
            <a:ext cx="1034475" cy="990925"/>
          </a:xfrm>
          <a:prstGeom prst="rect">
            <a:avLst/>
          </a:prstGeom>
          <a:noFill/>
          <a:ln>
            <a:noFill/>
          </a:ln>
        </p:spPr>
      </p:pic>
      <p:sp>
        <p:nvSpPr>
          <p:cNvPr id="545" name="Google Shape;545;p42"/>
          <p:cNvSpPr txBox="1"/>
          <p:nvPr/>
        </p:nvSpPr>
        <p:spPr>
          <a:xfrm>
            <a:off x="928888" y="2456075"/>
            <a:ext cx="1214400" cy="29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Calibri"/>
                <a:ea typeface="Calibri"/>
                <a:cs typeface="Calibri"/>
                <a:sym typeface="Calibri"/>
              </a:rPr>
              <a:t>Infrastructure</a:t>
            </a:r>
            <a:endParaRPr b="1">
              <a:latin typeface="Calibri"/>
              <a:ea typeface="Calibri"/>
              <a:cs typeface="Calibri"/>
              <a:sym typeface="Calibri"/>
            </a:endParaRPr>
          </a:p>
        </p:txBody>
      </p:sp>
      <p:sp>
        <p:nvSpPr>
          <p:cNvPr id="546" name="Google Shape;546;p42"/>
          <p:cNvSpPr txBox="1"/>
          <p:nvPr/>
        </p:nvSpPr>
        <p:spPr>
          <a:xfrm>
            <a:off x="2692538" y="2456075"/>
            <a:ext cx="1214400" cy="29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Calibri"/>
                <a:ea typeface="Calibri"/>
                <a:cs typeface="Calibri"/>
                <a:sym typeface="Calibri"/>
              </a:rPr>
              <a:t>RH</a:t>
            </a:r>
            <a:endParaRPr b="1">
              <a:latin typeface="Calibri"/>
              <a:ea typeface="Calibri"/>
              <a:cs typeface="Calibri"/>
              <a:sym typeface="Calibri"/>
            </a:endParaRPr>
          </a:p>
        </p:txBody>
      </p:sp>
      <p:sp>
        <p:nvSpPr>
          <p:cNvPr id="547" name="Google Shape;547;p42"/>
          <p:cNvSpPr txBox="1"/>
          <p:nvPr/>
        </p:nvSpPr>
        <p:spPr>
          <a:xfrm>
            <a:off x="928888" y="3720850"/>
            <a:ext cx="1214400" cy="29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Calibri"/>
                <a:ea typeface="Calibri"/>
                <a:cs typeface="Calibri"/>
                <a:sym typeface="Calibri"/>
              </a:rPr>
              <a:t>Contrats</a:t>
            </a:r>
            <a:endParaRPr b="1">
              <a:latin typeface="Calibri"/>
              <a:ea typeface="Calibri"/>
              <a:cs typeface="Calibri"/>
              <a:sym typeface="Calibri"/>
            </a:endParaRPr>
          </a:p>
        </p:txBody>
      </p:sp>
      <p:sp>
        <p:nvSpPr>
          <p:cNvPr id="548" name="Google Shape;548;p42"/>
          <p:cNvSpPr txBox="1"/>
          <p:nvPr/>
        </p:nvSpPr>
        <p:spPr>
          <a:xfrm>
            <a:off x="2692538" y="3720850"/>
            <a:ext cx="1214400" cy="29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Calibri"/>
                <a:ea typeface="Calibri"/>
                <a:cs typeface="Calibri"/>
                <a:sym typeface="Calibri"/>
              </a:rPr>
              <a:t>Coûts</a:t>
            </a:r>
            <a:endParaRPr b="1">
              <a:latin typeface="Calibri"/>
              <a:ea typeface="Calibri"/>
              <a:cs typeface="Calibri"/>
              <a:sym typeface="Calibri"/>
            </a:endParaRPr>
          </a:p>
        </p:txBody>
      </p:sp>
      <p:pic>
        <p:nvPicPr>
          <p:cNvPr id="549" name="Google Shape;549;p42"/>
          <p:cNvPicPr preferRelativeResize="0"/>
          <p:nvPr/>
        </p:nvPicPr>
        <p:blipFill>
          <a:blip r:embed="rId7">
            <a:alphaModFix/>
          </a:blip>
          <a:stretch>
            <a:fillRect/>
          </a:stretch>
        </p:blipFill>
        <p:spPr>
          <a:xfrm>
            <a:off x="7248326" y="1523212"/>
            <a:ext cx="840750" cy="785450"/>
          </a:xfrm>
          <a:prstGeom prst="rect">
            <a:avLst/>
          </a:prstGeom>
          <a:noFill/>
          <a:ln>
            <a:noFill/>
          </a:ln>
        </p:spPr>
      </p:pic>
      <p:pic>
        <p:nvPicPr>
          <p:cNvPr id="550" name="Google Shape;550;p42"/>
          <p:cNvPicPr preferRelativeResize="0"/>
          <p:nvPr/>
        </p:nvPicPr>
        <p:blipFill>
          <a:blip r:embed="rId8">
            <a:alphaModFix/>
          </a:blip>
          <a:stretch>
            <a:fillRect/>
          </a:stretch>
        </p:blipFill>
        <p:spPr>
          <a:xfrm>
            <a:off x="5173363" y="1523200"/>
            <a:ext cx="1034475" cy="939472"/>
          </a:xfrm>
          <a:prstGeom prst="rect">
            <a:avLst/>
          </a:prstGeom>
          <a:noFill/>
          <a:ln>
            <a:noFill/>
          </a:ln>
        </p:spPr>
      </p:pic>
      <p:pic>
        <p:nvPicPr>
          <p:cNvPr id="551" name="Google Shape;551;p42"/>
          <p:cNvPicPr preferRelativeResize="0"/>
          <p:nvPr/>
        </p:nvPicPr>
        <p:blipFill>
          <a:blip r:embed="rId9">
            <a:alphaModFix/>
          </a:blip>
          <a:stretch>
            <a:fillRect/>
          </a:stretch>
        </p:blipFill>
        <p:spPr>
          <a:xfrm>
            <a:off x="4987678" y="2814373"/>
            <a:ext cx="1541285" cy="910075"/>
          </a:xfrm>
          <a:prstGeom prst="rect">
            <a:avLst/>
          </a:prstGeom>
          <a:noFill/>
          <a:ln>
            <a:noFill/>
          </a:ln>
        </p:spPr>
      </p:pic>
      <p:pic>
        <p:nvPicPr>
          <p:cNvPr id="552" name="Google Shape;552;p42"/>
          <p:cNvPicPr preferRelativeResize="0"/>
          <p:nvPr/>
        </p:nvPicPr>
        <p:blipFill>
          <a:blip r:embed="rId10">
            <a:alphaModFix/>
          </a:blip>
          <a:stretch>
            <a:fillRect/>
          </a:stretch>
        </p:blipFill>
        <p:spPr>
          <a:xfrm>
            <a:off x="7151452" y="2752175"/>
            <a:ext cx="1034474" cy="1034474"/>
          </a:xfrm>
          <a:prstGeom prst="rect">
            <a:avLst/>
          </a:prstGeom>
          <a:noFill/>
          <a:ln>
            <a:noFill/>
          </a:ln>
        </p:spPr>
      </p:pic>
      <p:sp>
        <p:nvSpPr>
          <p:cNvPr id="553" name="Google Shape;553;p42"/>
          <p:cNvSpPr txBox="1"/>
          <p:nvPr/>
        </p:nvSpPr>
        <p:spPr>
          <a:xfrm>
            <a:off x="4940300" y="2369232"/>
            <a:ext cx="1541400" cy="46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Calibri"/>
                <a:ea typeface="Calibri"/>
                <a:cs typeface="Calibri"/>
                <a:sym typeface="Calibri"/>
              </a:rPr>
              <a:t>Pas de dépenses initiales </a:t>
            </a:r>
            <a:endParaRPr b="1" sz="1200">
              <a:latin typeface="Calibri"/>
              <a:ea typeface="Calibri"/>
              <a:cs typeface="Calibri"/>
              <a:sym typeface="Calibri"/>
            </a:endParaRPr>
          </a:p>
        </p:txBody>
      </p:sp>
      <p:sp>
        <p:nvSpPr>
          <p:cNvPr id="554" name="Google Shape;554;p42"/>
          <p:cNvSpPr txBox="1"/>
          <p:nvPr/>
        </p:nvSpPr>
        <p:spPr>
          <a:xfrm>
            <a:off x="6897988" y="2369232"/>
            <a:ext cx="1541400" cy="46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Calibri"/>
                <a:ea typeface="Calibri"/>
                <a:cs typeface="Calibri"/>
                <a:sym typeface="Calibri"/>
              </a:rPr>
              <a:t>Meilleurs délais de mise sur le marché</a:t>
            </a:r>
            <a:endParaRPr b="1" sz="1200">
              <a:latin typeface="Calibri"/>
              <a:ea typeface="Calibri"/>
              <a:cs typeface="Calibri"/>
              <a:sym typeface="Calibri"/>
            </a:endParaRPr>
          </a:p>
        </p:txBody>
      </p:sp>
      <p:sp>
        <p:nvSpPr>
          <p:cNvPr id="555" name="Google Shape;555;p42"/>
          <p:cNvSpPr txBox="1"/>
          <p:nvPr/>
        </p:nvSpPr>
        <p:spPr>
          <a:xfrm>
            <a:off x="4987613" y="3634007"/>
            <a:ext cx="1541400" cy="46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Calibri"/>
                <a:ea typeface="Calibri"/>
                <a:cs typeface="Calibri"/>
                <a:sym typeface="Calibri"/>
              </a:rPr>
              <a:t>Scalabilité accrue</a:t>
            </a:r>
            <a:endParaRPr b="1" sz="1200">
              <a:latin typeface="Calibri"/>
              <a:ea typeface="Calibri"/>
              <a:cs typeface="Calibri"/>
              <a:sym typeface="Calibri"/>
            </a:endParaRPr>
          </a:p>
        </p:txBody>
      </p:sp>
      <p:sp>
        <p:nvSpPr>
          <p:cNvPr id="556" name="Google Shape;556;p42"/>
          <p:cNvSpPr txBox="1"/>
          <p:nvPr/>
        </p:nvSpPr>
        <p:spPr>
          <a:xfrm>
            <a:off x="6897988" y="3720857"/>
            <a:ext cx="1541400" cy="46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Calibri"/>
                <a:ea typeface="Calibri"/>
                <a:cs typeface="Calibri"/>
                <a:sym typeface="Calibri"/>
              </a:rPr>
              <a:t>Infrastructure libre-service</a:t>
            </a:r>
            <a:endParaRPr b="1" sz="1200">
              <a:latin typeface="Calibri"/>
              <a:ea typeface="Calibri"/>
              <a:cs typeface="Calibri"/>
              <a:sym typeface="Calibri"/>
            </a:endParaRPr>
          </a:p>
        </p:txBody>
      </p:sp>
      <p:pic>
        <p:nvPicPr>
          <p:cNvPr id="557" name="Google Shape;557;p42"/>
          <p:cNvPicPr preferRelativeResize="0"/>
          <p:nvPr/>
        </p:nvPicPr>
        <p:blipFill>
          <a:blip r:embed="rId11">
            <a:alphaModFix/>
          </a:blip>
          <a:stretch>
            <a:fillRect/>
          </a:stretch>
        </p:blipFill>
        <p:spPr>
          <a:xfrm>
            <a:off x="8653450" y="4754900"/>
            <a:ext cx="291625" cy="174975"/>
          </a:xfrm>
          <a:prstGeom prst="rect">
            <a:avLst/>
          </a:prstGeom>
          <a:noFill/>
          <a:ln>
            <a:noFill/>
          </a:ln>
        </p:spPr>
      </p:pic>
      <p:sp>
        <p:nvSpPr>
          <p:cNvPr id="558" name="Google Shape;558;p42"/>
          <p:cNvSpPr txBox="1"/>
          <p:nvPr/>
        </p:nvSpPr>
        <p:spPr>
          <a:xfrm>
            <a:off x="6592464" y="4663848"/>
            <a:ext cx="2213700" cy="2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000">
                <a:latin typeface="Calibri"/>
                <a:ea typeface="Calibri"/>
                <a:cs typeface="Calibri"/>
                <a:sym typeface="Calibri"/>
              </a:rPr>
              <a:t>inspiré du cours “Cloud Foundations”</a:t>
            </a:r>
            <a:endParaRPr sz="1000">
              <a:latin typeface="Calibri"/>
              <a:ea typeface="Calibri"/>
              <a:cs typeface="Calibri"/>
              <a:sym typeface="Calibri"/>
            </a:endParaRPr>
          </a:p>
        </p:txBody>
      </p:sp>
      <p:pic>
        <p:nvPicPr>
          <p:cNvPr id="559" name="Google Shape;559;p42"/>
          <p:cNvPicPr preferRelativeResize="0"/>
          <p:nvPr/>
        </p:nvPicPr>
        <p:blipFill>
          <a:blip r:embed="rId12">
            <a:alphaModFix/>
          </a:blip>
          <a:stretch>
            <a:fillRect/>
          </a:stretch>
        </p:blipFill>
        <p:spPr>
          <a:xfrm>
            <a:off x="7425695" y="4524878"/>
            <a:ext cx="1440454" cy="24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43"/>
          <p:cNvPicPr preferRelativeResize="0"/>
          <p:nvPr/>
        </p:nvPicPr>
        <p:blipFill>
          <a:blip r:embed="rId3">
            <a:alphaModFix/>
          </a:blip>
          <a:stretch>
            <a:fillRect/>
          </a:stretch>
        </p:blipFill>
        <p:spPr>
          <a:xfrm>
            <a:off x="810850" y="448375"/>
            <a:ext cx="7522300" cy="4093025"/>
          </a:xfrm>
          <a:prstGeom prst="rect">
            <a:avLst/>
          </a:prstGeom>
          <a:noFill/>
          <a:ln>
            <a:noFill/>
          </a:ln>
        </p:spPr>
      </p:pic>
      <p:sp>
        <p:nvSpPr>
          <p:cNvPr id="565" name="Google Shape;565;p43"/>
          <p:cNvSpPr/>
          <p:nvPr/>
        </p:nvSpPr>
        <p:spPr>
          <a:xfrm>
            <a:off x="1153225" y="2918750"/>
            <a:ext cx="3357600" cy="9696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Infrastructure IT </a:t>
            </a:r>
            <a:endParaRPr>
              <a:latin typeface="Calibri"/>
              <a:ea typeface="Calibri"/>
              <a:cs typeface="Calibri"/>
              <a:sym typeface="Calibri"/>
            </a:endParaRPr>
          </a:p>
        </p:txBody>
      </p:sp>
      <p:sp>
        <p:nvSpPr>
          <p:cNvPr id="566" name="Google Shape;566;p43"/>
          <p:cNvSpPr/>
          <p:nvPr/>
        </p:nvSpPr>
        <p:spPr>
          <a:xfrm>
            <a:off x="1153225" y="938875"/>
            <a:ext cx="3357600" cy="3975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Opérationnelle / Métier / Business</a:t>
            </a:r>
            <a:endParaRPr>
              <a:latin typeface="Calibri"/>
              <a:ea typeface="Calibri"/>
              <a:cs typeface="Calibri"/>
              <a:sym typeface="Calibri"/>
            </a:endParaRPr>
          </a:p>
        </p:txBody>
      </p:sp>
      <p:sp>
        <p:nvSpPr>
          <p:cNvPr id="567" name="Google Shape;567;p43"/>
          <p:cNvSpPr/>
          <p:nvPr/>
        </p:nvSpPr>
        <p:spPr>
          <a:xfrm>
            <a:off x="1008900" y="2826875"/>
            <a:ext cx="3563100" cy="11634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68" name="Google Shape;568;p43"/>
          <p:cNvSpPr txBox="1"/>
          <p:nvPr>
            <p:ph idx="1" type="body"/>
          </p:nvPr>
        </p:nvSpPr>
        <p:spPr>
          <a:xfrm>
            <a:off x="1551150" y="4541400"/>
            <a:ext cx="6041700" cy="387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fr"/>
              <a:t>Gagner sur le </a:t>
            </a:r>
            <a:r>
              <a:rPr b="1" lang="fr"/>
              <a:t>Coût Global de Possession </a:t>
            </a:r>
            <a:r>
              <a:rPr lang="fr"/>
              <a:t>(TCO en anglais : Total Cost of Ownership)</a:t>
            </a:r>
            <a:endParaRPr/>
          </a:p>
        </p:txBody>
      </p:sp>
      <p:pic>
        <p:nvPicPr>
          <p:cNvPr id="569" name="Google Shape;569;p43"/>
          <p:cNvPicPr preferRelativeResize="0"/>
          <p:nvPr/>
        </p:nvPicPr>
        <p:blipFill>
          <a:blip r:embed="rId4">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Qu’est ce que le TCO ?</a:t>
            </a:r>
            <a:endParaRPr/>
          </a:p>
        </p:txBody>
      </p:sp>
      <p:sp>
        <p:nvSpPr>
          <p:cNvPr id="575" name="Google Shape;575;p4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TCO est une estimation financière qui permet de déterminer les</a:t>
            </a:r>
            <a:r>
              <a:rPr b="1" lang="fr"/>
              <a:t> coûts directs et indirects</a:t>
            </a:r>
            <a:r>
              <a:rPr lang="fr"/>
              <a:t> d’une système.</a:t>
            </a:r>
            <a:endParaRPr/>
          </a:p>
          <a:p>
            <a:pPr indent="0" lvl="0" marL="0" rtl="0" algn="l">
              <a:spcBef>
                <a:spcPts val="1200"/>
              </a:spcBef>
              <a:spcAft>
                <a:spcPts val="0"/>
              </a:spcAft>
              <a:buNone/>
            </a:pPr>
            <a:r>
              <a:rPr lang="fr"/>
              <a:t>On l’utilise notamment pour comparer le prix d’une infrastructure entièrement sur site face à une infrastructure cloud.</a:t>
            </a:r>
            <a:endParaRPr/>
          </a:p>
          <a:p>
            <a:pPr indent="0" lvl="0" marL="0" rtl="0" algn="l">
              <a:spcBef>
                <a:spcPts val="1200"/>
              </a:spcBef>
              <a:spcAft>
                <a:spcPts val="1200"/>
              </a:spcAft>
              <a:buNone/>
            </a:pPr>
            <a:r>
              <a:rPr lang="fr"/>
              <a:t>On l’utilise également pour budgéter et construire les cas pratiques dans le cas d’une migration dans le cloud. </a:t>
            </a:r>
            <a:endParaRPr/>
          </a:p>
        </p:txBody>
      </p:sp>
      <p:pic>
        <p:nvPicPr>
          <p:cNvPr id="576" name="Google Shape;576;p44"/>
          <p:cNvPicPr preferRelativeResize="0"/>
          <p:nvPr/>
        </p:nvPicPr>
        <p:blipFill>
          <a:blip r:embed="rId3">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5"/>
          <p:cNvSpPr/>
          <p:nvPr/>
        </p:nvSpPr>
        <p:spPr>
          <a:xfrm>
            <a:off x="243500" y="796350"/>
            <a:ext cx="8665800" cy="39396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82" name="Google Shape;582;p45"/>
          <p:cNvSpPr/>
          <p:nvPr/>
        </p:nvSpPr>
        <p:spPr>
          <a:xfrm>
            <a:off x="285750" y="888561"/>
            <a:ext cx="1612500" cy="7041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Coûts des serveurs</a:t>
            </a:r>
            <a:endParaRPr>
              <a:latin typeface="Calibri"/>
              <a:ea typeface="Calibri"/>
              <a:cs typeface="Calibri"/>
              <a:sym typeface="Calibri"/>
            </a:endParaRPr>
          </a:p>
        </p:txBody>
      </p:sp>
      <p:sp>
        <p:nvSpPr>
          <p:cNvPr id="583" name="Google Shape;583;p45"/>
          <p:cNvSpPr/>
          <p:nvPr/>
        </p:nvSpPr>
        <p:spPr>
          <a:xfrm>
            <a:off x="1989375" y="888561"/>
            <a:ext cx="2062200" cy="704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Calibri"/>
                <a:ea typeface="Calibri"/>
                <a:cs typeface="Calibri"/>
                <a:sym typeface="Calibri"/>
              </a:rPr>
              <a:t>Hardware : Serveurs, châssis, unités de distribution (PDU) , top-of-rack (TOR) + maintenance</a:t>
            </a:r>
            <a:endParaRPr sz="1200">
              <a:latin typeface="Calibri"/>
              <a:ea typeface="Calibri"/>
              <a:cs typeface="Calibri"/>
              <a:sym typeface="Calibri"/>
            </a:endParaRPr>
          </a:p>
        </p:txBody>
      </p:sp>
      <p:sp>
        <p:nvSpPr>
          <p:cNvPr id="584" name="Google Shape;584;p45"/>
          <p:cNvSpPr/>
          <p:nvPr/>
        </p:nvSpPr>
        <p:spPr>
          <a:xfrm>
            <a:off x="4143375" y="888561"/>
            <a:ext cx="1612500" cy="704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Calibri"/>
                <a:ea typeface="Calibri"/>
                <a:cs typeface="Calibri"/>
                <a:sym typeface="Calibri"/>
              </a:rPr>
              <a:t>Software : OS, licences de virtualisation </a:t>
            </a:r>
            <a:endParaRPr sz="1200">
              <a:latin typeface="Calibri"/>
              <a:ea typeface="Calibri"/>
              <a:cs typeface="Calibri"/>
              <a:sym typeface="Calibri"/>
            </a:endParaRPr>
          </a:p>
          <a:p>
            <a:pPr indent="0" lvl="0" marL="0" rtl="0" algn="ctr">
              <a:spcBef>
                <a:spcPts val="0"/>
              </a:spcBef>
              <a:spcAft>
                <a:spcPts val="0"/>
              </a:spcAft>
              <a:buNone/>
            </a:pPr>
            <a:r>
              <a:rPr lang="fr" sz="1200">
                <a:latin typeface="Calibri"/>
                <a:ea typeface="Calibri"/>
                <a:cs typeface="Calibri"/>
                <a:sym typeface="Calibri"/>
              </a:rPr>
              <a:t>+ maintenance</a:t>
            </a:r>
            <a:endParaRPr sz="1200">
              <a:latin typeface="Calibri"/>
              <a:ea typeface="Calibri"/>
              <a:cs typeface="Calibri"/>
              <a:sym typeface="Calibri"/>
            </a:endParaRPr>
          </a:p>
        </p:txBody>
      </p:sp>
      <p:sp>
        <p:nvSpPr>
          <p:cNvPr id="585" name="Google Shape;585;p45"/>
          <p:cNvSpPr/>
          <p:nvPr/>
        </p:nvSpPr>
        <p:spPr>
          <a:xfrm>
            <a:off x="5836600" y="888523"/>
            <a:ext cx="3011400" cy="214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Calibri"/>
                <a:ea typeface="Calibri"/>
                <a:cs typeface="Calibri"/>
                <a:sym typeface="Calibri"/>
              </a:rPr>
              <a:t>Coût des installations</a:t>
            </a:r>
            <a:endParaRPr sz="1200">
              <a:latin typeface="Calibri"/>
              <a:ea typeface="Calibri"/>
              <a:cs typeface="Calibri"/>
              <a:sym typeface="Calibri"/>
            </a:endParaRPr>
          </a:p>
        </p:txBody>
      </p:sp>
      <p:sp>
        <p:nvSpPr>
          <p:cNvPr id="586" name="Google Shape;586;p45"/>
          <p:cNvSpPr/>
          <p:nvPr/>
        </p:nvSpPr>
        <p:spPr>
          <a:xfrm>
            <a:off x="5836588" y="1204198"/>
            <a:ext cx="776400" cy="388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Calibri"/>
                <a:ea typeface="Calibri"/>
                <a:cs typeface="Calibri"/>
                <a:sym typeface="Calibri"/>
              </a:rPr>
              <a:t>Espace</a:t>
            </a:r>
            <a:endParaRPr sz="1200">
              <a:latin typeface="Calibri"/>
              <a:ea typeface="Calibri"/>
              <a:cs typeface="Calibri"/>
              <a:sym typeface="Calibri"/>
            </a:endParaRPr>
          </a:p>
        </p:txBody>
      </p:sp>
      <p:sp>
        <p:nvSpPr>
          <p:cNvPr id="587" name="Google Shape;587;p45"/>
          <p:cNvSpPr/>
          <p:nvPr/>
        </p:nvSpPr>
        <p:spPr>
          <a:xfrm>
            <a:off x="6704125" y="1204198"/>
            <a:ext cx="776400" cy="388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Calibri"/>
                <a:ea typeface="Calibri"/>
                <a:cs typeface="Calibri"/>
                <a:sym typeface="Calibri"/>
              </a:rPr>
              <a:t>Energie</a:t>
            </a:r>
            <a:endParaRPr sz="1200">
              <a:latin typeface="Calibri"/>
              <a:ea typeface="Calibri"/>
              <a:cs typeface="Calibri"/>
              <a:sym typeface="Calibri"/>
            </a:endParaRPr>
          </a:p>
        </p:txBody>
      </p:sp>
      <p:sp>
        <p:nvSpPr>
          <p:cNvPr id="588" name="Google Shape;588;p45"/>
          <p:cNvSpPr/>
          <p:nvPr/>
        </p:nvSpPr>
        <p:spPr>
          <a:xfrm>
            <a:off x="7571650" y="1204198"/>
            <a:ext cx="1276200" cy="388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Calibri"/>
                <a:ea typeface="Calibri"/>
                <a:cs typeface="Calibri"/>
                <a:sym typeface="Calibri"/>
              </a:rPr>
              <a:t>Refroidissement</a:t>
            </a:r>
            <a:endParaRPr sz="1200">
              <a:latin typeface="Calibri"/>
              <a:ea typeface="Calibri"/>
              <a:cs typeface="Calibri"/>
              <a:sym typeface="Calibri"/>
            </a:endParaRPr>
          </a:p>
        </p:txBody>
      </p:sp>
      <p:sp>
        <p:nvSpPr>
          <p:cNvPr id="589" name="Google Shape;589;p45"/>
          <p:cNvSpPr/>
          <p:nvPr/>
        </p:nvSpPr>
        <p:spPr>
          <a:xfrm>
            <a:off x="290875" y="1908511"/>
            <a:ext cx="1612500" cy="7041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Coûts du stockage</a:t>
            </a:r>
            <a:endParaRPr>
              <a:latin typeface="Calibri"/>
              <a:ea typeface="Calibri"/>
              <a:cs typeface="Calibri"/>
              <a:sym typeface="Calibri"/>
            </a:endParaRPr>
          </a:p>
        </p:txBody>
      </p:sp>
      <p:sp>
        <p:nvSpPr>
          <p:cNvPr id="590" name="Google Shape;590;p45"/>
          <p:cNvSpPr/>
          <p:nvPr/>
        </p:nvSpPr>
        <p:spPr>
          <a:xfrm>
            <a:off x="1994500" y="1908511"/>
            <a:ext cx="2062200" cy="704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Calibri"/>
                <a:ea typeface="Calibri"/>
                <a:cs typeface="Calibri"/>
                <a:sym typeface="Calibri"/>
              </a:rPr>
              <a:t>Hardware : Disques de stockage, Zones de stockage (SAN), Commutateur fibre channel</a:t>
            </a:r>
            <a:endParaRPr sz="1200">
              <a:latin typeface="Calibri"/>
              <a:ea typeface="Calibri"/>
              <a:cs typeface="Calibri"/>
              <a:sym typeface="Calibri"/>
            </a:endParaRPr>
          </a:p>
        </p:txBody>
      </p:sp>
      <p:sp>
        <p:nvSpPr>
          <p:cNvPr id="591" name="Google Shape;591;p45"/>
          <p:cNvSpPr/>
          <p:nvPr/>
        </p:nvSpPr>
        <p:spPr>
          <a:xfrm>
            <a:off x="4148500" y="1908511"/>
            <a:ext cx="1612500" cy="704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Calibri"/>
                <a:ea typeface="Calibri"/>
                <a:cs typeface="Calibri"/>
                <a:sym typeface="Calibri"/>
              </a:rPr>
              <a:t>Coûts d’administration du stockage</a:t>
            </a:r>
            <a:endParaRPr sz="1200">
              <a:latin typeface="Calibri"/>
              <a:ea typeface="Calibri"/>
              <a:cs typeface="Calibri"/>
              <a:sym typeface="Calibri"/>
            </a:endParaRPr>
          </a:p>
        </p:txBody>
      </p:sp>
      <p:sp>
        <p:nvSpPr>
          <p:cNvPr id="592" name="Google Shape;592;p45"/>
          <p:cNvSpPr/>
          <p:nvPr/>
        </p:nvSpPr>
        <p:spPr>
          <a:xfrm>
            <a:off x="5841725" y="1908473"/>
            <a:ext cx="3011400" cy="214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Calibri"/>
                <a:ea typeface="Calibri"/>
                <a:cs typeface="Calibri"/>
                <a:sym typeface="Calibri"/>
              </a:rPr>
              <a:t>Coût des installations</a:t>
            </a:r>
            <a:endParaRPr sz="1200">
              <a:latin typeface="Calibri"/>
              <a:ea typeface="Calibri"/>
              <a:cs typeface="Calibri"/>
              <a:sym typeface="Calibri"/>
            </a:endParaRPr>
          </a:p>
        </p:txBody>
      </p:sp>
      <p:sp>
        <p:nvSpPr>
          <p:cNvPr id="593" name="Google Shape;593;p45"/>
          <p:cNvSpPr/>
          <p:nvPr/>
        </p:nvSpPr>
        <p:spPr>
          <a:xfrm>
            <a:off x="5841713" y="2224148"/>
            <a:ext cx="776400" cy="388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Calibri"/>
                <a:ea typeface="Calibri"/>
                <a:cs typeface="Calibri"/>
                <a:sym typeface="Calibri"/>
              </a:rPr>
              <a:t>Espace</a:t>
            </a:r>
            <a:endParaRPr sz="1200">
              <a:latin typeface="Calibri"/>
              <a:ea typeface="Calibri"/>
              <a:cs typeface="Calibri"/>
              <a:sym typeface="Calibri"/>
            </a:endParaRPr>
          </a:p>
        </p:txBody>
      </p:sp>
      <p:sp>
        <p:nvSpPr>
          <p:cNvPr id="594" name="Google Shape;594;p45"/>
          <p:cNvSpPr/>
          <p:nvPr/>
        </p:nvSpPr>
        <p:spPr>
          <a:xfrm>
            <a:off x="6709250" y="2224148"/>
            <a:ext cx="776400" cy="388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Calibri"/>
                <a:ea typeface="Calibri"/>
                <a:cs typeface="Calibri"/>
                <a:sym typeface="Calibri"/>
              </a:rPr>
              <a:t>Energie</a:t>
            </a:r>
            <a:endParaRPr sz="1200">
              <a:latin typeface="Calibri"/>
              <a:ea typeface="Calibri"/>
              <a:cs typeface="Calibri"/>
              <a:sym typeface="Calibri"/>
            </a:endParaRPr>
          </a:p>
        </p:txBody>
      </p:sp>
      <p:sp>
        <p:nvSpPr>
          <p:cNvPr id="595" name="Google Shape;595;p45"/>
          <p:cNvSpPr/>
          <p:nvPr/>
        </p:nvSpPr>
        <p:spPr>
          <a:xfrm>
            <a:off x="7576775" y="2224148"/>
            <a:ext cx="1276200" cy="388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Calibri"/>
                <a:ea typeface="Calibri"/>
                <a:cs typeface="Calibri"/>
                <a:sym typeface="Calibri"/>
              </a:rPr>
              <a:t>Refroidissement</a:t>
            </a:r>
            <a:endParaRPr sz="1200">
              <a:latin typeface="Calibri"/>
              <a:ea typeface="Calibri"/>
              <a:cs typeface="Calibri"/>
              <a:sym typeface="Calibri"/>
            </a:endParaRPr>
          </a:p>
        </p:txBody>
      </p:sp>
      <p:sp>
        <p:nvSpPr>
          <p:cNvPr id="596" name="Google Shape;596;p45"/>
          <p:cNvSpPr/>
          <p:nvPr/>
        </p:nvSpPr>
        <p:spPr>
          <a:xfrm>
            <a:off x="290875" y="2928486"/>
            <a:ext cx="1612500" cy="7041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Coûts des réseaux</a:t>
            </a:r>
            <a:endParaRPr>
              <a:latin typeface="Calibri"/>
              <a:ea typeface="Calibri"/>
              <a:cs typeface="Calibri"/>
              <a:sym typeface="Calibri"/>
            </a:endParaRPr>
          </a:p>
        </p:txBody>
      </p:sp>
      <p:sp>
        <p:nvSpPr>
          <p:cNvPr id="597" name="Google Shape;597;p45"/>
          <p:cNvSpPr/>
          <p:nvPr/>
        </p:nvSpPr>
        <p:spPr>
          <a:xfrm>
            <a:off x="1994500" y="2928486"/>
            <a:ext cx="2062200" cy="704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Calibri"/>
                <a:ea typeface="Calibri"/>
                <a:cs typeface="Calibri"/>
                <a:sym typeface="Calibri"/>
              </a:rPr>
              <a:t>Network Hardware : LAN, Load Balancer avec bande passante</a:t>
            </a:r>
            <a:endParaRPr sz="1200">
              <a:latin typeface="Calibri"/>
              <a:ea typeface="Calibri"/>
              <a:cs typeface="Calibri"/>
              <a:sym typeface="Calibri"/>
            </a:endParaRPr>
          </a:p>
        </p:txBody>
      </p:sp>
      <p:sp>
        <p:nvSpPr>
          <p:cNvPr id="598" name="Google Shape;598;p45"/>
          <p:cNvSpPr/>
          <p:nvPr/>
        </p:nvSpPr>
        <p:spPr>
          <a:xfrm>
            <a:off x="4148500" y="2928486"/>
            <a:ext cx="1612500" cy="704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Calibri"/>
                <a:ea typeface="Calibri"/>
                <a:cs typeface="Calibri"/>
                <a:sym typeface="Calibri"/>
              </a:rPr>
              <a:t>Coûts d’administration des réseaux</a:t>
            </a:r>
            <a:endParaRPr sz="1200">
              <a:latin typeface="Calibri"/>
              <a:ea typeface="Calibri"/>
              <a:cs typeface="Calibri"/>
              <a:sym typeface="Calibri"/>
            </a:endParaRPr>
          </a:p>
        </p:txBody>
      </p:sp>
      <p:sp>
        <p:nvSpPr>
          <p:cNvPr id="599" name="Google Shape;599;p45"/>
          <p:cNvSpPr/>
          <p:nvPr/>
        </p:nvSpPr>
        <p:spPr>
          <a:xfrm>
            <a:off x="5841725" y="2928448"/>
            <a:ext cx="3011400" cy="214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Calibri"/>
                <a:ea typeface="Calibri"/>
                <a:cs typeface="Calibri"/>
                <a:sym typeface="Calibri"/>
              </a:rPr>
              <a:t>Coût des installations</a:t>
            </a:r>
            <a:endParaRPr sz="1200">
              <a:latin typeface="Calibri"/>
              <a:ea typeface="Calibri"/>
              <a:cs typeface="Calibri"/>
              <a:sym typeface="Calibri"/>
            </a:endParaRPr>
          </a:p>
        </p:txBody>
      </p:sp>
      <p:sp>
        <p:nvSpPr>
          <p:cNvPr id="600" name="Google Shape;600;p45"/>
          <p:cNvSpPr/>
          <p:nvPr/>
        </p:nvSpPr>
        <p:spPr>
          <a:xfrm>
            <a:off x="5841713" y="3244123"/>
            <a:ext cx="776400" cy="388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Calibri"/>
                <a:ea typeface="Calibri"/>
                <a:cs typeface="Calibri"/>
                <a:sym typeface="Calibri"/>
              </a:rPr>
              <a:t>Espace</a:t>
            </a:r>
            <a:endParaRPr sz="1200">
              <a:latin typeface="Calibri"/>
              <a:ea typeface="Calibri"/>
              <a:cs typeface="Calibri"/>
              <a:sym typeface="Calibri"/>
            </a:endParaRPr>
          </a:p>
        </p:txBody>
      </p:sp>
      <p:sp>
        <p:nvSpPr>
          <p:cNvPr id="601" name="Google Shape;601;p45"/>
          <p:cNvSpPr/>
          <p:nvPr/>
        </p:nvSpPr>
        <p:spPr>
          <a:xfrm>
            <a:off x="6709250" y="3244123"/>
            <a:ext cx="776400" cy="388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Calibri"/>
                <a:ea typeface="Calibri"/>
                <a:cs typeface="Calibri"/>
                <a:sym typeface="Calibri"/>
              </a:rPr>
              <a:t>Energie</a:t>
            </a:r>
            <a:endParaRPr sz="1200">
              <a:latin typeface="Calibri"/>
              <a:ea typeface="Calibri"/>
              <a:cs typeface="Calibri"/>
              <a:sym typeface="Calibri"/>
            </a:endParaRPr>
          </a:p>
        </p:txBody>
      </p:sp>
      <p:sp>
        <p:nvSpPr>
          <p:cNvPr id="602" name="Google Shape;602;p45"/>
          <p:cNvSpPr/>
          <p:nvPr/>
        </p:nvSpPr>
        <p:spPr>
          <a:xfrm>
            <a:off x="7576775" y="3244123"/>
            <a:ext cx="1276200" cy="388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Calibri"/>
                <a:ea typeface="Calibri"/>
                <a:cs typeface="Calibri"/>
                <a:sym typeface="Calibri"/>
              </a:rPr>
              <a:t>Refroidissement</a:t>
            </a:r>
            <a:endParaRPr sz="1200">
              <a:latin typeface="Calibri"/>
              <a:ea typeface="Calibri"/>
              <a:cs typeface="Calibri"/>
              <a:sym typeface="Calibri"/>
            </a:endParaRPr>
          </a:p>
        </p:txBody>
      </p:sp>
      <p:sp>
        <p:nvSpPr>
          <p:cNvPr id="603" name="Google Shape;603;p45"/>
          <p:cNvSpPr/>
          <p:nvPr/>
        </p:nvSpPr>
        <p:spPr>
          <a:xfrm>
            <a:off x="290875" y="3948486"/>
            <a:ext cx="1612500" cy="7041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Main d’oeuvre Informatique</a:t>
            </a:r>
            <a:endParaRPr>
              <a:latin typeface="Calibri"/>
              <a:ea typeface="Calibri"/>
              <a:cs typeface="Calibri"/>
              <a:sym typeface="Calibri"/>
            </a:endParaRPr>
          </a:p>
        </p:txBody>
      </p:sp>
      <p:sp>
        <p:nvSpPr>
          <p:cNvPr id="604" name="Google Shape;604;p45"/>
          <p:cNvSpPr/>
          <p:nvPr/>
        </p:nvSpPr>
        <p:spPr>
          <a:xfrm>
            <a:off x="1990050" y="3948386"/>
            <a:ext cx="6857700" cy="70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“Administrer tout ce qu’il y a au dessus ..”</a:t>
            </a:r>
            <a:endParaRPr>
              <a:latin typeface="Calibri"/>
              <a:ea typeface="Calibri"/>
              <a:cs typeface="Calibri"/>
              <a:sym typeface="Calibri"/>
            </a:endParaRPr>
          </a:p>
        </p:txBody>
      </p:sp>
      <p:sp>
        <p:nvSpPr>
          <p:cNvPr id="605" name="Google Shape;605;p45"/>
          <p:cNvSpPr txBox="1"/>
          <p:nvPr/>
        </p:nvSpPr>
        <p:spPr>
          <a:xfrm>
            <a:off x="2729850" y="428600"/>
            <a:ext cx="3684300" cy="33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latin typeface="Calibri"/>
                <a:ea typeface="Calibri"/>
                <a:cs typeface="Calibri"/>
                <a:sym typeface="Calibri"/>
              </a:rPr>
              <a:t>Infrastructure IT</a:t>
            </a:r>
            <a:endParaRPr b="1">
              <a:latin typeface="Calibri"/>
              <a:ea typeface="Calibri"/>
              <a:cs typeface="Calibri"/>
              <a:sym typeface="Calibri"/>
            </a:endParaRPr>
          </a:p>
        </p:txBody>
      </p:sp>
      <p:pic>
        <p:nvPicPr>
          <p:cNvPr id="606" name="Google Shape;606;p45"/>
          <p:cNvPicPr preferRelativeResize="0"/>
          <p:nvPr/>
        </p:nvPicPr>
        <p:blipFill>
          <a:blip r:embed="rId3">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46"/>
          <p:cNvPicPr preferRelativeResize="0"/>
          <p:nvPr/>
        </p:nvPicPr>
        <p:blipFill>
          <a:blip r:embed="rId3">
            <a:alphaModFix/>
          </a:blip>
          <a:stretch>
            <a:fillRect/>
          </a:stretch>
        </p:blipFill>
        <p:spPr>
          <a:xfrm>
            <a:off x="7435149" y="1616510"/>
            <a:ext cx="856349" cy="856349"/>
          </a:xfrm>
          <a:prstGeom prst="rect">
            <a:avLst/>
          </a:prstGeom>
          <a:noFill/>
          <a:ln>
            <a:noFill/>
          </a:ln>
        </p:spPr>
      </p:pic>
      <p:sp>
        <p:nvSpPr>
          <p:cNvPr id="612" name="Google Shape;612;p46"/>
          <p:cNvSpPr txBox="1"/>
          <p:nvPr>
            <p:ph type="title"/>
          </p:nvPr>
        </p:nvSpPr>
        <p:spPr>
          <a:xfrm>
            <a:off x="257850" y="2536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Exemples de clients IaaS (AWS)</a:t>
            </a:r>
            <a:endParaRPr/>
          </a:p>
        </p:txBody>
      </p:sp>
      <p:pic>
        <p:nvPicPr>
          <p:cNvPr id="613" name="Google Shape;613;p46"/>
          <p:cNvPicPr preferRelativeResize="0"/>
          <p:nvPr/>
        </p:nvPicPr>
        <p:blipFill>
          <a:blip r:embed="rId4">
            <a:alphaModFix/>
          </a:blip>
          <a:stretch>
            <a:fillRect/>
          </a:stretch>
        </p:blipFill>
        <p:spPr>
          <a:xfrm>
            <a:off x="852500" y="1871196"/>
            <a:ext cx="1030605" cy="346975"/>
          </a:xfrm>
          <a:prstGeom prst="rect">
            <a:avLst/>
          </a:prstGeom>
          <a:noFill/>
          <a:ln>
            <a:noFill/>
          </a:ln>
        </p:spPr>
      </p:pic>
      <p:pic>
        <p:nvPicPr>
          <p:cNvPr id="614" name="Google Shape;614;p46"/>
          <p:cNvPicPr preferRelativeResize="0"/>
          <p:nvPr/>
        </p:nvPicPr>
        <p:blipFill>
          <a:blip r:embed="rId5">
            <a:alphaModFix/>
          </a:blip>
          <a:stretch>
            <a:fillRect/>
          </a:stretch>
        </p:blipFill>
        <p:spPr>
          <a:xfrm>
            <a:off x="2487238" y="1871200"/>
            <a:ext cx="950625" cy="346975"/>
          </a:xfrm>
          <a:prstGeom prst="rect">
            <a:avLst/>
          </a:prstGeom>
          <a:noFill/>
          <a:ln>
            <a:noFill/>
          </a:ln>
        </p:spPr>
      </p:pic>
      <p:pic>
        <p:nvPicPr>
          <p:cNvPr id="615" name="Google Shape;615;p46"/>
          <p:cNvPicPr preferRelativeResize="0"/>
          <p:nvPr/>
        </p:nvPicPr>
        <p:blipFill>
          <a:blip r:embed="rId6">
            <a:alphaModFix/>
          </a:blip>
          <a:stretch>
            <a:fillRect/>
          </a:stretch>
        </p:blipFill>
        <p:spPr>
          <a:xfrm>
            <a:off x="4042007" y="1801812"/>
            <a:ext cx="1234250" cy="485750"/>
          </a:xfrm>
          <a:prstGeom prst="rect">
            <a:avLst/>
          </a:prstGeom>
          <a:noFill/>
          <a:ln>
            <a:noFill/>
          </a:ln>
        </p:spPr>
      </p:pic>
      <p:pic>
        <p:nvPicPr>
          <p:cNvPr id="616" name="Google Shape;616;p46"/>
          <p:cNvPicPr preferRelativeResize="0"/>
          <p:nvPr/>
        </p:nvPicPr>
        <p:blipFill>
          <a:blip r:embed="rId7">
            <a:alphaModFix/>
          </a:blip>
          <a:stretch>
            <a:fillRect/>
          </a:stretch>
        </p:blipFill>
        <p:spPr>
          <a:xfrm>
            <a:off x="5843491" y="1801825"/>
            <a:ext cx="1177100" cy="588550"/>
          </a:xfrm>
          <a:prstGeom prst="rect">
            <a:avLst/>
          </a:prstGeom>
          <a:noFill/>
          <a:ln>
            <a:noFill/>
          </a:ln>
        </p:spPr>
      </p:pic>
      <p:pic>
        <p:nvPicPr>
          <p:cNvPr id="617" name="Google Shape;617;p46"/>
          <p:cNvPicPr preferRelativeResize="0"/>
          <p:nvPr/>
        </p:nvPicPr>
        <p:blipFill>
          <a:blip r:embed="rId8">
            <a:alphaModFix/>
          </a:blip>
          <a:stretch>
            <a:fillRect/>
          </a:stretch>
        </p:blipFill>
        <p:spPr>
          <a:xfrm>
            <a:off x="6390253" y="3261243"/>
            <a:ext cx="1551898" cy="416775"/>
          </a:xfrm>
          <a:prstGeom prst="rect">
            <a:avLst/>
          </a:prstGeom>
          <a:noFill/>
          <a:ln>
            <a:noFill/>
          </a:ln>
        </p:spPr>
      </p:pic>
      <p:pic>
        <p:nvPicPr>
          <p:cNvPr id="618" name="Google Shape;618;p46"/>
          <p:cNvPicPr preferRelativeResize="0"/>
          <p:nvPr/>
        </p:nvPicPr>
        <p:blipFill>
          <a:blip r:embed="rId9">
            <a:alphaModFix/>
          </a:blip>
          <a:stretch>
            <a:fillRect/>
          </a:stretch>
        </p:blipFill>
        <p:spPr>
          <a:xfrm>
            <a:off x="1201852" y="2881077"/>
            <a:ext cx="1177098" cy="1177098"/>
          </a:xfrm>
          <a:prstGeom prst="rect">
            <a:avLst/>
          </a:prstGeom>
          <a:noFill/>
          <a:ln>
            <a:noFill/>
          </a:ln>
        </p:spPr>
      </p:pic>
      <p:pic>
        <p:nvPicPr>
          <p:cNvPr id="619" name="Google Shape;619;p46"/>
          <p:cNvPicPr preferRelativeResize="0"/>
          <p:nvPr/>
        </p:nvPicPr>
        <p:blipFill>
          <a:blip r:embed="rId10">
            <a:alphaModFix/>
          </a:blip>
          <a:stretch>
            <a:fillRect/>
          </a:stretch>
        </p:blipFill>
        <p:spPr>
          <a:xfrm>
            <a:off x="2669293" y="3175343"/>
            <a:ext cx="1598607" cy="588550"/>
          </a:xfrm>
          <a:prstGeom prst="rect">
            <a:avLst/>
          </a:prstGeom>
          <a:noFill/>
          <a:ln>
            <a:noFill/>
          </a:ln>
        </p:spPr>
      </p:pic>
      <p:pic>
        <p:nvPicPr>
          <p:cNvPr id="620" name="Google Shape;620;p46"/>
          <p:cNvPicPr preferRelativeResize="0"/>
          <p:nvPr/>
        </p:nvPicPr>
        <p:blipFill>
          <a:blip r:embed="rId11">
            <a:alphaModFix/>
          </a:blip>
          <a:stretch>
            <a:fillRect/>
          </a:stretch>
        </p:blipFill>
        <p:spPr>
          <a:xfrm>
            <a:off x="4432441" y="3041450"/>
            <a:ext cx="1793260" cy="856349"/>
          </a:xfrm>
          <a:prstGeom prst="rect">
            <a:avLst/>
          </a:prstGeom>
          <a:noFill/>
          <a:ln>
            <a:noFill/>
          </a:ln>
        </p:spPr>
      </p:pic>
      <p:pic>
        <p:nvPicPr>
          <p:cNvPr id="621" name="Google Shape;621;p46"/>
          <p:cNvPicPr preferRelativeResize="0"/>
          <p:nvPr/>
        </p:nvPicPr>
        <p:blipFill>
          <a:blip r:embed="rId12">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9"/>
          <p:cNvSpPr txBox="1"/>
          <p:nvPr>
            <p:ph type="ctrTitle"/>
          </p:nvPr>
        </p:nvSpPr>
        <p:spPr>
          <a:xfrm>
            <a:off x="1858703" y="165988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sz="3700"/>
              <a:t>Cloud Computing</a:t>
            </a:r>
            <a:endParaRPr sz="3700"/>
          </a:p>
          <a:p>
            <a:pPr indent="0" lvl="0" marL="0" rtl="0" algn="ctr">
              <a:spcBef>
                <a:spcPts val="0"/>
              </a:spcBef>
              <a:spcAft>
                <a:spcPts val="0"/>
              </a:spcAft>
              <a:buNone/>
            </a:pPr>
            <a:r>
              <a:rPr lang="fr" sz="3700"/>
              <a:t>Acteurs et stratégies</a:t>
            </a:r>
            <a:endParaRPr sz="3700"/>
          </a:p>
        </p:txBody>
      </p:sp>
      <p:sp>
        <p:nvSpPr>
          <p:cNvPr id="283" name="Google Shape;283;p29"/>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Un cours de Yann FORNIER</a:t>
            </a:r>
            <a:endParaRPr/>
          </a:p>
        </p:txBody>
      </p:sp>
      <p:pic>
        <p:nvPicPr>
          <p:cNvPr id="284" name="Google Shape;284;p29"/>
          <p:cNvPicPr preferRelativeResize="0"/>
          <p:nvPr/>
        </p:nvPicPr>
        <p:blipFill>
          <a:blip r:embed="rId3">
            <a:alphaModFix/>
          </a:blip>
          <a:stretch>
            <a:fillRect/>
          </a:stretch>
        </p:blipFill>
        <p:spPr>
          <a:xfrm>
            <a:off x="2232614" y="546904"/>
            <a:ext cx="4678774" cy="807800"/>
          </a:xfrm>
          <a:prstGeom prst="rect">
            <a:avLst/>
          </a:prstGeom>
          <a:noFill/>
          <a:ln>
            <a:noFill/>
          </a:ln>
        </p:spPr>
      </p:pic>
      <p:sp>
        <p:nvSpPr>
          <p:cNvPr id="285" name="Google Shape;285;p29"/>
          <p:cNvSpPr txBox="1"/>
          <p:nvPr/>
        </p:nvSpPr>
        <p:spPr>
          <a:xfrm>
            <a:off x="2903563" y="2928950"/>
            <a:ext cx="3336900" cy="48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Calibri"/>
                <a:ea typeface="Calibri"/>
                <a:cs typeface="Calibri"/>
                <a:sym typeface="Calibri"/>
              </a:rPr>
              <a:t>Module “Défis Informatique du Big Data”</a:t>
            </a:r>
            <a:endParaRPr>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7"/>
          <p:cNvSpPr/>
          <p:nvPr/>
        </p:nvSpPr>
        <p:spPr>
          <a:xfrm>
            <a:off x="2342425" y="877150"/>
            <a:ext cx="4406400" cy="2065500"/>
          </a:xfrm>
          <a:prstGeom prst="roundRect">
            <a:avLst>
              <a:gd fmla="val 16667" name="adj"/>
            </a:avLst>
          </a:prstGeom>
          <a:noFill/>
          <a:ln cap="flat" cmpd="sng" w="28575">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27" name="Google Shape;627;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modèles de service dans le CC</a:t>
            </a:r>
            <a:endParaRPr/>
          </a:p>
        </p:txBody>
      </p:sp>
      <p:pic>
        <p:nvPicPr>
          <p:cNvPr id="628" name="Google Shape;628;p47"/>
          <p:cNvPicPr preferRelativeResize="0"/>
          <p:nvPr/>
        </p:nvPicPr>
        <p:blipFill>
          <a:blip r:embed="rId3">
            <a:alphaModFix/>
          </a:blip>
          <a:stretch>
            <a:fillRect/>
          </a:stretch>
        </p:blipFill>
        <p:spPr>
          <a:xfrm>
            <a:off x="137225" y="1307850"/>
            <a:ext cx="1531231" cy="3688550"/>
          </a:xfrm>
          <a:prstGeom prst="rect">
            <a:avLst/>
          </a:prstGeom>
          <a:noFill/>
          <a:ln>
            <a:noFill/>
          </a:ln>
        </p:spPr>
      </p:pic>
      <p:pic>
        <p:nvPicPr>
          <p:cNvPr id="629" name="Google Shape;629;p47"/>
          <p:cNvPicPr preferRelativeResize="0"/>
          <p:nvPr/>
        </p:nvPicPr>
        <p:blipFill>
          <a:blip r:embed="rId4">
            <a:alphaModFix/>
          </a:blip>
          <a:stretch>
            <a:fillRect/>
          </a:stretch>
        </p:blipFill>
        <p:spPr>
          <a:xfrm>
            <a:off x="2999737" y="1802050"/>
            <a:ext cx="492300" cy="492300"/>
          </a:xfrm>
          <a:prstGeom prst="rect">
            <a:avLst/>
          </a:prstGeom>
          <a:noFill/>
          <a:ln>
            <a:noFill/>
          </a:ln>
        </p:spPr>
      </p:pic>
      <p:pic>
        <p:nvPicPr>
          <p:cNvPr id="630" name="Google Shape;630;p47"/>
          <p:cNvPicPr preferRelativeResize="0"/>
          <p:nvPr/>
        </p:nvPicPr>
        <p:blipFill>
          <a:blip r:embed="rId5">
            <a:alphaModFix/>
          </a:blip>
          <a:stretch>
            <a:fillRect/>
          </a:stretch>
        </p:blipFill>
        <p:spPr>
          <a:xfrm>
            <a:off x="3706513" y="4647101"/>
            <a:ext cx="368514" cy="327500"/>
          </a:xfrm>
          <a:prstGeom prst="rect">
            <a:avLst/>
          </a:prstGeom>
          <a:noFill/>
          <a:ln>
            <a:noFill/>
          </a:ln>
        </p:spPr>
      </p:pic>
      <p:pic>
        <p:nvPicPr>
          <p:cNvPr id="631" name="Google Shape;631;p47"/>
          <p:cNvPicPr preferRelativeResize="0"/>
          <p:nvPr/>
        </p:nvPicPr>
        <p:blipFill>
          <a:blip r:embed="rId6">
            <a:alphaModFix/>
          </a:blip>
          <a:stretch>
            <a:fillRect/>
          </a:stretch>
        </p:blipFill>
        <p:spPr>
          <a:xfrm>
            <a:off x="3914525" y="3292094"/>
            <a:ext cx="327501" cy="325252"/>
          </a:xfrm>
          <a:prstGeom prst="rect">
            <a:avLst/>
          </a:prstGeom>
          <a:noFill/>
          <a:ln>
            <a:noFill/>
          </a:ln>
        </p:spPr>
      </p:pic>
      <p:pic>
        <p:nvPicPr>
          <p:cNvPr id="632" name="Google Shape;632;p47"/>
          <p:cNvPicPr preferRelativeResize="0"/>
          <p:nvPr/>
        </p:nvPicPr>
        <p:blipFill>
          <a:blip r:embed="rId7">
            <a:alphaModFix/>
          </a:blip>
          <a:stretch>
            <a:fillRect/>
          </a:stretch>
        </p:blipFill>
        <p:spPr>
          <a:xfrm>
            <a:off x="4399025" y="3290975"/>
            <a:ext cx="327501" cy="327501"/>
          </a:xfrm>
          <a:prstGeom prst="rect">
            <a:avLst/>
          </a:prstGeom>
          <a:noFill/>
          <a:ln>
            <a:noFill/>
          </a:ln>
        </p:spPr>
      </p:pic>
      <p:pic>
        <p:nvPicPr>
          <p:cNvPr id="633" name="Google Shape;633;p47"/>
          <p:cNvPicPr preferRelativeResize="0"/>
          <p:nvPr/>
        </p:nvPicPr>
        <p:blipFill>
          <a:blip r:embed="rId8">
            <a:alphaModFix/>
          </a:blip>
          <a:stretch>
            <a:fillRect/>
          </a:stretch>
        </p:blipFill>
        <p:spPr>
          <a:xfrm>
            <a:off x="4901976" y="3290976"/>
            <a:ext cx="327501" cy="327501"/>
          </a:xfrm>
          <a:prstGeom prst="rect">
            <a:avLst/>
          </a:prstGeom>
          <a:noFill/>
          <a:ln>
            <a:noFill/>
          </a:ln>
        </p:spPr>
      </p:pic>
      <p:pic>
        <p:nvPicPr>
          <p:cNvPr id="634" name="Google Shape;634;p47"/>
          <p:cNvPicPr preferRelativeResize="0"/>
          <p:nvPr/>
        </p:nvPicPr>
        <p:blipFill>
          <a:blip r:embed="rId9">
            <a:alphaModFix/>
          </a:blip>
          <a:stretch>
            <a:fillRect/>
          </a:stretch>
        </p:blipFill>
        <p:spPr>
          <a:xfrm>
            <a:off x="4079701" y="3966804"/>
            <a:ext cx="492300" cy="503959"/>
          </a:xfrm>
          <a:prstGeom prst="rect">
            <a:avLst/>
          </a:prstGeom>
          <a:noFill/>
          <a:ln>
            <a:noFill/>
          </a:ln>
        </p:spPr>
      </p:pic>
      <p:pic>
        <p:nvPicPr>
          <p:cNvPr id="635" name="Google Shape;635;p47"/>
          <p:cNvPicPr preferRelativeResize="0"/>
          <p:nvPr/>
        </p:nvPicPr>
        <p:blipFill>
          <a:blip r:embed="rId9">
            <a:alphaModFix/>
          </a:blip>
          <a:stretch>
            <a:fillRect/>
          </a:stretch>
        </p:blipFill>
        <p:spPr>
          <a:xfrm>
            <a:off x="3587401" y="3966804"/>
            <a:ext cx="492300" cy="503959"/>
          </a:xfrm>
          <a:prstGeom prst="rect">
            <a:avLst/>
          </a:prstGeom>
          <a:noFill/>
          <a:ln>
            <a:noFill/>
          </a:ln>
        </p:spPr>
      </p:pic>
      <p:pic>
        <p:nvPicPr>
          <p:cNvPr id="636" name="Google Shape;636;p47"/>
          <p:cNvPicPr preferRelativeResize="0"/>
          <p:nvPr/>
        </p:nvPicPr>
        <p:blipFill>
          <a:blip r:embed="rId9">
            <a:alphaModFix/>
          </a:blip>
          <a:stretch>
            <a:fillRect/>
          </a:stretch>
        </p:blipFill>
        <p:spPr>
          <a:xfrm>
            <a:off x="4572001" y="3966804"/>
            <a:ext cx="492300" cy="503959"/>
          </a:xfrm>
          <a:prstGeom prst="rect">
            <a:avLst/>
          </a:prstGeom>
          <a:noFill/>
          <a:ln>
            <a:noFill/>
          </a:ln>
        </p:spPr>
      </p:pic>
      <p:pic>
        <p:nvPicPr>
          <p:cNvPr id="637" name="Google Shape;637;p47"/>
          <p:cNvPicPr preferRelativeResize="0"/>
          <p:nvPr/>
        </p:nvPicPr>
        <p:blipFill>
          <a:blip r:embed="rId9">
            <a:alphaModFix/>
          </a:blip>
          <a:stretch>
            <a:fillRect/>
          </a:stretch>
        </p:blipFill>
        <p:spPr>
          <a:xfrm>
            <a:off x="5064301" y="3966804"/>
            <a:ext cx="492300" cy="503959"/>
          </a:xfrm>
          <a:prstGeom prst="rect">
            <a:avLst/>
          </a:prstGeom>
          <a:noFill/>
          <a:ln>
            <a:noFill/>
          </a:ln>
        </p:spPr>
      </p:pic>
      <p:pic>
        <p:nvPicPr>
          <p:cNvPr id="638" name="Google Shape;638;p47"/>
          <p:cNvPicPr preferRelativeResize="0"/>
          <p:nvPr/>
        </p:nvPicPr>
        <p:blipFill>
          <a:blip r:embed="rId5">
            <a:alphaModFix/>
          </a:blip>
          <a:stretch>
            <a:fillRect/>
          </a:stretch>
        </p:blipFill>
        <p:spPr>
          <a:xfrm>
            <a:off x="4169988" y="4647101"/>
            <a:ext cx="368514" cy="327500"/>
          </a:xfrm>
          <a:prstGeom prst="rect">
            <a:avLst/>
          </a:prstGeom>
          <a:noFill/>
          <a:ln>
            <a:noFill/>
          </a:ln>
        </p:spPr>
      </p:pic>
      <p:pic>
        <p:nvPicPr>
          <p:cNvPr id="639" name="Google Shape;639;p47"/>
          <p:cNvPicPr preferRelativeResize="0"/>
          <p:nvPr/>
        </p:nvPicPr>
        <p:blipFill>
          <a:blip r:embed="rId5">
            <a:alphaModFix/>
          </a:blip>
          <a:stretch>
            <a:fillRect/>
          </a:stretch>
        </p:blipFill>
        <p:spPr>
          <a:xfrm>
            <a:off x="4662288" y="4647101"/>
            <a:ext cx="368514" cy="327500"/>
          </a:xfrm>
          <a:prstGeom prst="rect">
            <a:avLst/>
          </a:prstGeom>
          <a:noFill/>
          <a:ln>
            <a:noFill/>
          </a:ln>
        </p:spPr>
      </p:pic>
      <p:pic>
        <p:nvPicPr>
          <p:cNvPr id="640" name="Google Shape;640;p47"/>
          <p:cNvPicPr preferRelativeResize="0"/>
          <p:nvPr/>
        </p:nvPicPr>
        <p:blipFill>
          <a:blip r:embed="rId5">
            <a:alphaModFix/>
          </a:blip>
          <a:stretch>
            <a:fillRect/>
          </a:stretch>
        </p:blipFill>
        <p:spPr>
          <a:xfrm>
            <a:off x="5154588" y="4647101"/>
            <a:ext cx="368514" cy="327500"/>
          </a:xfrm>
          <a:prstGeom prst="rect">
            <a:avLst/>
          </a:prstGeom>
          <a:noFill/>
          <a:ln>
            <a:noFill/>
          </a:ln>
        </p:spPr>
      </p:pic>
      <p:pic>
        <p:nvPicPr>
          <p:cNvPr id="641" name="Google Shape;641;p47"/>
          <p:cNvPicPr preferRelativeResize="0"/>
          <p:nvPr/>
        </p:nvPicPr>
        <p:blipFill>
          <a:blip r:embed="rId5">
            <a:alphaModFix/>
          </a:blip>
          <a:stretch>
            <a:fillRect/>
          </a:stretch>
        </p:blipFill>
        <p:spPr>
          <a:xfrm>
            <a:off x="3663700" y="2492201"/>
            <a:ext cx="368514" cy="327500"/>
          </a:xfrm>
          <a:prstGeom prst="rect">
            <a:avLst/>
          </a:prstGeom>
          <a:noFill/>
          <a:ln>
            <a:noFill/>
          </a:ln>
        </p:spPr>
      </p:pic>
      <p:pic>
        <p:nvPicPr>
          <p:cNvPr id="642" name="Google Shape;642;p47"/>
          <p:cNvPicPr preferRelativeResize="0"/>
          <p:nvPr/>
        </p:nvPicPr>
        <p:blipFill>
          <a:blip r:embed="rId5">
            <a:alphaModFix/>
          </a:blip>
          <a:stretch>
            <a:fillRect/>
          </a:stretch>
        </p:blipFill>
        <p:spPr>
          <a:xfrm>
            <a:off x="4127175" y="2492201"/>
            <a:ext cx="368514" cy="327500"/>
          </a:xfrm>
          <a:prstGeom prst="rect">
            <a:avLst/>
          </a:prstGeom>
          <a:noFill/>
          <a:ln>
            <a:noFill/>
          </a:ln>
        </p:spPr>
      </p:pic>
      <p:pic>
        <p:nvPicPr>
          <p:cNvPr id="643" name="Google Shape;643;p47"/>
          <p:cNvPicPr preferRelativeResize="0"/>
          <p:nvPr/>
        </p:nvPicPr>
        <p:blipFill>
          <a:blip r:embed="rId5">
            <a:alphaModFix/>
          </a:blip>
          <a:stretch>
            <a:fillRect/>
          </a:stretch>
        </p:blipFill>
        <p:spPr>
          <a:xfrm>
            <a:off x="4619475" y="2492201"/>
            <a:ext cx="368514" cy="327500"/>
          </a:xfrm>
          <a:prstGeom prst="rect">
            <a:avLst/>
          </a:prstGeom>
          <a:noFill/>
          <a:ln>
            <a:noFill/>
          </a:ln>
        </p:spPr>
      </p:pic>
      <p:pic>
        <p:nvPicPr>
          <p:cNvPr id="644" name="Google Shape;644;p47"/>
          <p:cNvPicPr preferRelativeResize="0"/>
          <p:nvPr/>
        </p:nvPicPr>
        <p:blipFill>
          <a:blip r:embed="rId5">
            <a:alphaModFix/>
          </a:blip>
          <a:stretch>
            <a:fillRect/>
          </a:stretch>
        </p:blipFill>
        <p:spPr>
          <a:xfrm>
            <a:off x="5111775" y="2492201"/>
            <a:ext cx="368514" cy="327500"/>
          </a:xfrm>
          <a:prstGeom prst="rect">
            <a:avLst/>
          </a:prstGeom>
          <a:noFill/>
          <a:ln>
            <a:noFill/>
          </a:ln>
        </p:spPr>
      </p:pic>
      <p:pic>
        <p:nvPicPr>
          <p:cNvPr id="645" name="Google Shape;645;p47"/>
          <p:cNvPicPr preferRelativeResize="0"/>
          <p:nvPr/>
        </p:nvPicPr>
        <p:blipFill>
          <a:blip r:embed="rId4">
            <a:alphaModFix/>
          </a:blip>
          <a:stretch>
            <a:fillRect/>
          </a:stretch>
        </p:blipFill>
        <p:spPr>
          <a:xfrm>
            <a:off x="3862137" y="1696300"/>
            <a:ext cx="492300" cy="492300"/>
          </a:xfrm>
          <a:prstGeom prst="rect">
            <a:avLst/>
          </a:prstGeom>
          <a:noFill/>
          <a:ln>
            <a:noFill/>
          </a:ln>
        </p:spPr>
      </p:pic>
      <p:pic>
        <p:nvPicPr>
          <p:cNvPr id="646" name="Google Shape;646;p47"/>
          <p:cNvPicPr preferRelativeResize="0"/>
          <p:nvPr/>
        </p:nvPicPr>
        <p:blipFill>
          <a:blip r:embed="rId4">
            <a:alphaModFix/>
          </a:blip>
          <a:stretch>
            <a:fillRect/>
          </a:stretch>
        </p:blipFill>
        <p:spPr>
          <a:xfrm>
            <a:off x="4832312" y="1696300"/>
            <a:ext cx="492300" cy="492300"/>
          </a:xfrm>
          <a:prstGeom prst="rect">
            <a:avLst/>
          </a:prstGeom>
          <a:noFill/>
          <a:ln>
            <a:noFill/>
          </a:ln>
        </p:spPr>
      </p:pic>
      <p:pic>
        <p:nvPicPr>
          <p:cNvPr id="647" name="Google Shape;647;p47"/>
          <p:cNvPicPr preferRelativeResize="0"/>
          <p:nvPr/>
        </p:nvPicPr>
        <p:blipFill>
          <a:blip r:embed="rId4">
            <a:alphaModFix/>
          </a:blip>
          <a:stretch>
            <a:fillRect/>
          </a:stretch>
        </p:blipFill>
        <p:spPr>
          <a:xfrm>
            <a:off x="5629362" y="1860700"/>
            <a:ext cx="492300" cy="492300"/>
          </a:xfrm>
          <a:prstGeom prst="rect">
            <a:avLst/>
          </a:prstGeom>
          <a:noFill/>
          <a:ln>
            <a:noFill/>
          </a:ln>
        </p:spPr>
      </p:pic>
      <p:cxnSp>
        <p:nvCxnSpPr>
          <p:cNvPr id="648" name="Google Shape;648;p47"/>
          <p:cNvCxnSpPr>
            <a:stCxn id="630" idx="0"/>
            <a:endCxn id="634" idx="2"/>
          </p:cNvCxnSpPr>
          <p:nvPr/>
        </p:nvCxnSpPr>
        <p:spPr>
          <a:xfrm flipH="1" rot="10800000">
            <a:off x="3890770" y="4470701"/>
            <a:ext cx="435000" cy="176400"/>
          </a:xfrm>
          <a:prstGeom prst="straightConnector1">
            <a:avLst/>
          </a:prstGeom>
          <a:noFill/>
          <a:ln cap="flat" cmpd="sng" w="9525">
            <a:solidFill>
              <a:schemeClr val="dk2"/>
            </a:solidFill>
            <a:prstDash val="solid"/>
            <a:round/>
            <a:headEnd len="med" w="med" type="none"/>
            <a:tailEnd len="med" w="med" type="none"/>
          </a:ln>
        </p:spPr>
      </p:cxnSp>
      <p:cxnSp>
        <p:nvCxnSpPr>
          <p:cNvPr id="649" name="Google Shape;649;p47"/>
          <p:cNvCxnSpPr>
            <a:stCxn id="638" idx="0"/>
            <a:endCxn id="635" idx="2"/>
          </p:cNvCxnSpPr>
          <p:nvPr/>
        </p:nvCxnSpPr>
        <p:spPr>
          <a:xfrm rot="10800000">
            <a:off x="3833445" y="4470701"/>
            <a:ext cx="520800" cy="176400"/>
          </a:xfrm>
          <a:prstGeom prst="straightConnector1">
            <a:avLst/>
          </a:prstGeom>
          <a:noFill/>
          <a:ln cap="flat" cmpd="sng" w="9525">
            <a:solidFill>
              <a:schemeClr val="dk2"/>
            </a:solidFill>
            <a:prstDash val="solid"/>
            <a:round/>
            <a:headEnd len="med" w="med" type="none"/>
            <a:tailEnd len="med" w="med" type="none"/>
          </a:ln>
        </p:spPr>
      </p:cxnSp>
      <p:cxnSp>
        <p:nvCxnSpPr>
          <p:cNvPr id="650" name="Google Shape;650;p47"/>
          <p:cNvCxnSpPr>
            <a:stCxn id="639" idx="0"/>
            <a:endCxn id="637" idx="2"/>
          </p:cNvCxnSpPr>
          <p:nvPr/>
        </p:nvCxnSpPr>
        <p:spPr>
          <a:xfrm flipH="1" rot="10800000">
            <a:off x="4846545" y="4470701"/>
            <a:ext cx="463800" cy="176400"/>
          </a:xfrm>
          <a:prstGeom prst="straightConnector1">
            <a:avLst/>
          </a:prstGeom>
          <a:noFill/>
          <a:ln cap="flat" cmpd="sng" w="9525">
            <a:solidFill>
              <a:schemeClr val="dk2"/>
            </a:solidFill>
            <a:prstDash val="solid"/>
            <a:round/>
            <a:headEnd len="med" w="med" type="none"/>
            <a:tailEnd len="med" w="med" type="none"/>
          </a:ln>
        </p:spPr>
      </p:cxnSp>
      <p:cxnSp>
        <p:nvCxnSpPr>
          <p:cNvPr id="651" name="Google Shape;651;p47"/>
          <p:cNvCxnSpPr>
            <a:stCxn id="639" idx="0"/>
            <a:endCxn id="635" idx="2"/>
          </p:cNvCxnSpPr>
          <p:nvPr/>
        </p:nvCxnSpPr>
        <p:spPr>
          <a:xfrm rot="10800000">
            <a:off x="3833445" y="4470701"/>
            <a:ext cx="1013100" cy="176400"/>
          </a:xfrm>
          <a:prstGeom prst="straightConnector1">
            <a:avLst/>
          </a:prstGeom>
          <a:noFill/>
          <a:ln cap="flat" cmpd="sng" w="9525">
            <a:solidFill>
              <a:schemeClr val="dk2"/>
            </a:solidFill>
            <a:prstDash val="solid"/>
            <a:round/>
            <a:headEnd len="med" w="med" type="none"/>
            <a:tailEnd len="med" w="med" type="none"/>
          </a:ln>
        </p:spPr>
      </p:cxnSp>
      <p:cxnSp>
        <p:nvCxnSpPr>
          <p:cNvPr id="652" name="Google Shape;652;p47"/>
          <p:cNvCxnSpPr>
            <a:stCxn id="639" idx="0"/>
            <a:endCxn id="634" idx="2"/>
          </p:cNvCxnSpPr>
          <p:nvPr/>
        </p:nvCxnSpPr>
        <p:spPr>
          <a:xfrm rot="10800000">
            <a:off x="4325745" y="4470701"/>
            <a:ext cx="520800" cy="176400"/>
          </a:xfrm>
          <a:prstGeom prst="straightConnector1">
            <a:avLst/>
          </a:prstGeom>
          <a:noFill/>
          <a:ln cap="flat" cmpd="sng" w="9525">
            <a:solidFill>
              <a:schemeClr val="dk2"/>
            </a:solidFill>
            <a:prstDash val="solid"/>
            <a:round/>
            <a:headEnd len="med" w="med" type="none"/>
            <a:tailEnd len="med" w="med" type="none"/>
          </a:ln>
        </p:spPr>
      </p:cxnSp>
      <p:cxnSp>
        <p:nvCxnSpPr>
          <p:cNvPr id="653" name="Google Shape;653;p47"/>
          <p:cNvCxnSpPr>
            <a:stCxn id="639" idx="0"/>
            <a:endCxn id="636" idx="2"/>
          </p:cNvCxnSpPr>
          <p:nvPr/>
        </p:nvCxnSpPr>
        <p:spPr>
          <a:xfrm rot="10800000">
            <a:off x="4818045" y="4470701"/>
            <a:ext cx="28500" cy="176400"/>
          </a:xfrm>
          <a:prstGeom prst="straightConnector1">
            <a:avLst/>
          </a:prstGeom>
          <a:noFill/>
          <a:ln cap="flat" cmpd="sng" w="9525">
            <a:solidFill>
              <a:schemeClr val="dk2"/>
            </a:solidFill>
            <a:prstDash val="solid"/>
            <a:round/>
            <a:headEnd len="med" w="med" type="none"/>
            <a:tailEnd len="med" w="med" type="none"/>
          </a:ln>
        </p:spPr>
      </p:cxnSp>
      <p:cxnSp>
        <p:nvCxnSpPr>
          <p:cNvPr id="654" name="Google Shape;654;p47"/>
          <p:cNvCxnSpPr>
            <a:stCxn id="640" idx="0"/>
            <a:endCxn id="636" idx="2"/>
          </p:cNvCxnSpPr>
          <p:nvPr/>
        </p:nvCxnSpPr>
        <p:spPr>
          <a:xfrm rot="10800000">
            <a:off x="4818045" y="4470701"/>
            <a:ext cx="520800" cy="176400"/>
          </a:xfrm>
          <a:prstGeom prst="straightConnector1">
            <a:avLst/>
          </a:prstGeom>
          <a:noFill/>
          <a:ln cap="flat" cmpd="sng" w="9525">
            <a:solidFill>
              <a:schemeClr val="dk2"/>
            </a:solidFill>
            <a:prstDash val="solid"/>
            <a:round/>
            <a:headEnd len="med" w="med" type="none"/>
            <a:tailEnd len="med" w="med" type="none"/>
          </a:ln>
        </p:spPr>
      </p:cxnSp>
      <p:cxnSp>
        <p:nvCxnSpPr>
          <p:cNvPr id="655" name="Google Shape;655;p47"/>
          <p:cNvCxnSpPr>
            <a:stCxn id="640" idx="0"/>
            <a:endCxn id="637" idx="2"/>
          </p:cNvCxnSpPr>
          <p:nvPr/>
        </p:nvCxnSpPr>
        <p:spPr>
          <a:xfrm rot="10800000">
            <a:off x="5310345" y="4470701"/>
            <a:ext cx="28500" cy="176400"/>
          </a:xfrm>
          <a:prstGeom prst="straightConnector1">
            <a:avLst/>
          </a:prstGeom>
          <a:noFill/>
          <a:ln cap="flat" cmpd="sng" w="9525">
            <a:solidFill>
              <a:schemeClr val="dk2"/>
            </a:solidFill>
            <a:prstDash val="solid"/>
            <a:round/>
            <a:headEnd len="med" w="med" type="none"/>
            <a:tailEnd len="med" w="med" type="none"/>
          </a:ln>
        </p:spPr>
      </p:cxnSp>
      <p:cxnSp>
        <p:nvCxnSpPr>
          <p:cNvPr id="656" name="Google Shape;656;p47"/>
          <p:cNvCxnSpPr>
            <a:stCxn id="638" idx="0"/>
            <a:endCxn id="637" idx="2"/>
          </p:cNvCxnSpPr>
          <p:nvPr/>
        </p:nvCxnSpPr>
        <p:spPr>
          <a:xfrm flipH="1" rot="10800000">
            <a:off x="4354245" y="4470701"/>
            <a:ext cx="956100" cy="176400"/>
          </a:xfrm>
          <a:prstGeom prst="straightConnector1">
            <a:avLst/>
          </a:prstGeom>
          <a:noFill/>
          <a:ln cap="flat" cmpd="sng" w="9525">
            <a:solidFill>
              <a:schemeClr val="dk2"/>
            </a:solidFill>
            <a:prstDash val="solid"/>
            <a:round/>
            <a:headEnd len="med" w="med" type="none"/>
            <a:tailEnd len="med" w="med" type="none"/>
          </a:ln>
        </p:spPr>
      </p:cxnSp>
      <p:cxnSp>
        <p:nvCxnSpPr>
          <p:cNvPr id="657" name="Google Shape;657;p47"/>
          <p:cNvCxnSpPr>
            <a:stCxn id="635" idx="0"/>
            <a:endCxn id="631" idx="2"/>
          </p:cNvCxnSpPr>
          <p:nvPr/>
        </p:nvCxnSpPr>
        <p:spPr>
          <a:xfrm flipH="1" rot="10800000">
            <a:off x="3833550" y="3617304"/>
            <a:ext cx="244800" cy="349500"/>
          </a:xfrm>
          <a:prstGeom prst="straightConnector1">
            <a:avLst/>
          </a:prstGeom>
          <a:noFill/>
          <a:ln cap="flat" cmpd="sng" w="9525">
            <a:solidFill>
              <a:schemeClr val="dk2"/>
            </a:solidFill>
            <a:prstDash val="solid"/>
            <a:round/>
            <a:headEnd len="med" w="med" type="none"/>
            <a:tailEnd len="med" w="med" type="none"/>
          </a:ln>
        </p:spPr>
      </p:cxnSp>
      <p:cxnSp>
        <p:nvCxnSpPr>
          <p:cNvPr id="658" name="Google Shape;658;p47"/>
          <p:cNvCxnSpPr>
            <a:stCxn id="634" idx="0"/>
            <a:endCxn id="631" idx="2"/>
          </p:cNvCxnSpPr>
          <p:nvPr/>
        </p:nvCxnSpPr>
        <p:spPr>
          <a:xfrm rot="10800000">
            <a:off x="4078350" y="3617304"/>
            <a:ext cx="247500" cy="349500"/>
          </a:xfrm>
          <a:prstGeom prst="straightConnector1">
            <a:avLst/>
          </a:prstGeom>
          <a:noFill/>
          <a:ln cap="flat" cmpd="sng" w="9525">
            <a:solidFill>
              <a:schemeClr val="dk2"/>
            </a:solidFill>
            <a:prstDash val="solid"/>
            <a:round/>
            <a:headEnd len="med" w="med" type="none"/>
            <a:tailEnd len="med" w="med" type="none"/>
          </a:ln>
        </p:spPr>
      </p:cxnSp>
      <p:cxnSp>
        <p:nvCxnSpPr>
          <p:cNvPr id="659" name="Google Shape;659;p47"/>
          <p:cNvCxnSpPr>
            <a:stCxn id="636" idx="0"/>
            <a:endCxn id="632" idx="2"/>
          </p:cNvCxnSpPr>
          <p:nvPr/>
        </p:nvCxnSpPr>
        <p:spPr>
          <a:xfrm rot="10800000">
            <a:off x="4562850" y="3618504"/>
            <a:ext cx="255300" cy="348300"/>
          </a:xfrm>
          <a:prstGeom prst="straightConnector1">
            <a:avLst/>
          </a:prstGeom>
          <a:noFill/>
          <a:ln cap="flat" cmpd="sng" w="9525">
            <a:solidFill>
              <a:schemeClr val="dk2"/>
            </a:solidFill>
            <a:prstDash val="solid"/>
            <a:round/>
            <a:headEnd len="med" w="med" type="none"/>
            <a:tailEnd len="med" w="med" type="none"/>
          </a:ln>
        </p:spPr>
      </p:cxnSp>
      <p:cxnSp>
        <p:nvCxnSpPr>
          <p:cNvPr id="660" name="Google Shape;660;p47"/>
          <p:cNvCxnSpPr>
            <a:stCxn id="637" idx="0"/>
            <a:endCxn id="633" idx="2"/>
          </p:cNvCxnSpPr>
          <p:nvPr/>
        </p:nvCxnSpPr>
        <p:spPr>
          <a:xfrm rot="10800000">
            <a:off x="5065650" y="3618504"/>
            <a:ext cx="244800" cy="348300"/>
          </a:xfrm>
          <a:prstGeom prst="straightConnector1">
            <a:avLst/>
          </a:prstGeom>
          <a:noFill/>
          <a:ln cap="flat" cmpd="sng" w="9525">
            <a:solidFill>
              <a:schemeClr val="dk2"/>
            </a:solidFill>
            <a:prstDash val="solid"/>
            <a:round/>
            <a:headEnd len="med" w="med" type="none"/>
            <a:tailEnd len="med" w="med" type="none"/>
          </a:ln>
        </p:spPr>
      </p:cxnSp>
      <p:cxnSp>
        <p:nvCxnSpPr>
          <p:cNvPr id="661" name="Google Shape;661;p47"/>
          <p:cNvCxnSpPr>
            <a:stCxn id="635" idx="0"/>
            <a:endCxn id="633" idx="2"/>
          </p:cNvCxnSpPr>
          <p:nvPr/>
        </p:nvCxnSpPr>
        <p:spPr>
          <a:xfrm flipH="1" rot="10800000">
            <a:off x="3833550" y="3618504"/>
            <a:ext cx="1232100" cy="348300"/>
          </a:xfrm>
          <a:prstGeom prst="straightConnector1">
            <a:avLst/>
          </a:prstGeom>
          <a:noFill/>
          <a:ln cap="flat" cmpd="sng" w="9525">
            <a:solidFill>
              <a:schemeClr val="dk2"/>
            </a:solidFill>
            <a:prstDash val="solid"/>
            <a:round/>
            <a:headEnd len="med" w="med" type="none"/>
            <a:tailEnd len="med" w="med" type="none"/>
          </a:ln>
        </p:spPr>
      </p:cxnSp>
      <p:cxnSp>
        <p:nvCxnSpPr>
          <p:cNvPr id="662" name="Google Shape;662;p47"/>
          <p:cNvCxnSpPr>
            <a:stCxn id="631" idx="0"/>
            <a:endCxn id="641" idx="2"/>
          </p:cNvCxnSpPr>
          <p:nvPr/>
        </p:nvCxnSpPr>
        <p:spPr>
          <a:xfrm rot="10800000">
            <a:off x="3847875" y="2819594"/>
            <a:ext cx="230400" cy="472500"/>
          </a:xfrm>
          <a:prstGeom prst="straightConnector1">
            <a:avLst/>
          </a:prstGeom>
          <a:noFill/>
          <a:ln cap="flat" cmpd="sng" w="9525">
            <a:solidFill>
              <a:schemeClr val="dk2"/>
            </a:solidFill>
            <a:prstDash val="solid"/>
            <a:round/>
            <a:headEnd len="med" w="med" type="none"/>
            <a:tailEnd len="med" w="med" type="none"/>
          </a:ln>
        </p:spPr>
      </p:cxnSp>
      <p:cxnSp>
        <p:nvCxnSpPr>
          <p:cNvPr id="663" name="Google Shape;663;p47"/>
          <p:cNvCxnSpPr>
            <a:stCxn id="633" idx="0"/>
            <a:endCxn id="644" idx="2"/>
          </p:cNvCxnSpPr>
          <p:nvPr/>
        </p:nvCxnSpPr>
        <p:spPr>
          <a:xfrm flipH="1" rot="10800000">
            <a:off x="5065726" y="2819676"/>
            <a:ext cx="230400" cy="471300"/>
          </a:xfrm>
          <a:prstGeom prst="straightConnector1">
            <a:avLst/>
          </a:prstGeom>
          <a:noFill/>
          <a:ln cap="flat" cmpd="sng" w="9525">
            <a:solidFill>
              <a:schemeClr val="dk2"/>
            </a:solidFill>
            <a:prstDash val="solid"/>
            <a:round/>
            <a:headEnd len="med" w="med" type="none"/>
            <a:tailEnd len="med" w="med" type="none"/>
          </a:ln>
        </p:spPr>
      </p:cxnSp>
      <p:cxnSp>
        <p:nvCxnSpPr>
          <p:cNvPr id="664" name="Google Shape;664;p47"/>
          <p:cNvCxnSpPr>
            <a:stCxn id="633" idx="0"/>
            <a:endCxn id="643" idx="2"/>
          </p:cNvCxnSpPr>
          <p:nvPr/>
        </p:nvCxnSpPr>
        <p:spPr>
          <a:xfrm rot="10800000">
            <a:off x="4803826" y="2819676"/>
            <a:ext cx="261900" cy="471300"/>
          </a:xfrm>
          <a:prstGeom prst="straightConnector1">
            <a:avLst/>
          </a:prstGeom>
          <a:noFill/>
          <a:ln cap="flat" cmpd="sng" w="9525">
            <a:solidFill>
              <a:schemeClr val="dk2"/>
            </a:solidFill>
            <a:prstDash val="solid"/>
            <a:round/>
            <a:headEnd len="med" w="med" type="none"/>
            <a:tailEnd len="med" w="med" type="none"/>
          </a:ln>
        </p:spPr>
      </p:cxnSp>
      <p:cxnSp>
        <p:nvCxnSpPr>
          <p:cNvPr id="665" name="Google Shape;665;p47"/>
          <p:cNvCxnSpPr>
            <a:stCxn id="633" idx="0"/>
            <a:endCxn id="642" idx="2"/>
          </p:cNvCxnSpPr>
          <p:nvPr/>
        </p:nvCxnSpPr>
        <p:spPr>
          <a:xfrm rot="10800000">
            <a:off x="4311526" y="2819676"/>
            <a:ext cx="754200" cy="471300"/>
          </a:xfrm>
          <a:prstGeom prst="straightConnector1">
            <a:avLst/>
          </a:prstGeom>
          <a:noFill/>
          <a:ln cap="flat" cmpd="sng" w="9525">
            <a:solidFill>
              <a:schemeClr val="dk2"/>
            </a:solidFill>
            <a:prstDash val="solid"/>
            <a:round/>
            <a:headEnd len="med" w="med" type="none"/>
            <a:tailEnd len="med" w="med" type="none"/>
          </a:ln>
        </p:spPr>
      </p:cxnSp>
      <p:cxnSp>
        <p:nvCxnSpPr>
          <p:cNvPr id="666" name="Google Shape;666;p47"/>
          <p:cNvCxnSpPr>
            <a:stCxn id="632" idx="0"/>
            <a:endCxn id="643" idx="2"/>
          </p:cNvCxnSpPr>
          <p:nvPr/>
        </p:nvCxnSpPr>
        <p:spPr>
          <a:xfrm flipH="1" rot="10800000">
            <a:off x="4562775" y="2819675"/>
            <a:ext cx="240900" cy="471300"/>
          </a:xfrm>
          <a:prstGeom prst="straightConnector1">
            <a:avLst/>
          </a:prstGeom>
          <a:noFill/>
          <a:ln cap="flat" cmpd="sng" w="9525">
            <a:solidFill>
              <a:schemeClr val="dk2"/>
            </a:solidFill>
            <a:prstDash val="solid"/>
            <a:round/>
            <a:headEnd len="med" w="med" type="none"/>
            <a:tailEnd len="med" w="med" type="none"/>
          </a:ln>
        </p:spPr>
      </p:cxnSp>
      <p:cxnSp>
        <p:nvCxnSpPr>
          <p:cNvPr id="667" name="Google Shape;667;p47"/>
          <p:cNvCxnSpPr>
            <a:stCxn id="641" idx="0"/>
            <a:endCxn id="629" idx="2"/>
          </p:cNvCxnSpPr>
          <p:nvPr/>
        </p:nvCxnSpPr>
        <p:spPr>
          <a:xfrm rot="10800000">
            <a:off x="3245857" y="2294201"/>
            <a:ext cx="602100" cy="198000"/>
          </a:xfrm>
          <a:prstGeom prst="straightConnector1">
            <a:avLst/>
          </a:prstGeom>
          <a:noFill/>
          <a:ln cap="flat" cmpd="sng" w="9525">
            <a:solidFill>
              <a:schemeClr val="dk2"/>
            </a:solidFill>
            <a:prstDash val="solid"/>
            <a:round/>
            <a:headEnd len="med" w="med" type="none"/>
            <a:tailEnd len="med" w="med" type="none"/>
          </a:ln>
        </p:spPr>
      </p:cxnSp>
      <p:cxnSp>
        <p:nvCxnSpPr>
          <p:cNvPr id="668" name="Google Shape;668;p47"/>
          <p:cNvCxnSpPr>
            <a:stCxn id="641" idx="0"/>
            <a:endCxn id="645" idx="2"/>
          </p:cNvCxnSpPr>
          <p:nvPr/>
        </p:nvCxnSpPr>
        <p:spPr>
          <a:xfrm flipH="1" rot="10800000">
            <a:off x="3847957" y="2188601"/>
            <a:ext cx="260400" cy="303600"/>
          </a:xfrm>
          <a:prstGeom prst="straightConnector1">
            <a:avLst/>
          </a:prstGeom>
          <a:noFill/>
          <a:ln cap="flat" cmpd="sng" w="9525">
            <a:solidFill>
              <a:schemeClr val="dk2"/>
            </a:solidFill>
            <a:prstDash val="solid"/>
            <a:round/>
            <a:headEnd len="med" w="med" type="none"/>
            <a:tailEnd len="med" w="med" type="none"/>
          </a:ln>
        </p:spPr>
      </p:cxnSp>
      <p:cxnSp>
        <p:nvCxnSpPr>
          <p:cNvPr id="669" name="Google Shape;669;p47"/>
          <p:cNvCxnSpPr>
            <a:stCxn id="642" idx="0"/>
            <a:endCxn id="629" idx="2"/>
          </p:cNvCxnSpPr>
          <p:nvPr/>
        </p:nvCxnSpPr>
        <p:spPr>
          <a:xfrm rot="10800000">
            <a:off x="3245832" y="2294201"/>
            <a:ext cx="1065600" cy="198000"/>
          </a:xfrm>
          <a:prstGeom prst="straightConnector1">
            <a:avLst/>
          </a:prstGeom>
          <a:noFill/>
          <a:ln cap="flat" cmpd="sng" w="9525">
            <a:solidFill>
              <a:schemeClr val="dk2"/>
            </a:solidFill>
            <a:prstDash val="solid"/>
            <a:round/>
            <a:headEnd len="med" w="med" type="none"/>
            <a:tailEnd len="med" w="med" type="none"/>
          </a:ln>
        </p:spPr>
      </p:cxnSp>
      <p:cxnSp>
        <p:nvCxnSpPr>
          <p:cNvPr id="670" name="Google Shape;670;p47"/>
          <p:cNvCxnSpPr>
            <a:stCxn id="642" idx="0"/>
            <a:endCxn id="646" idx="2"/>
          </p:cNvCxnSpPr>
          <p:nvPr/>
        </p:nvCxnSpPr>
        <p:spPr>
          <a:xfrm flipH="1" rot="10800000">
            <a:off x="4311432" y="2188601"/>
            <a:ext cx="767100" cy="303600"/>
          </a:xfrm>
          <a:prstGeom prst="straightConnector1">
            <a:avLst/>
          </a:prstGeom>
          <a:noFill/>
          <a:ln cap="flat" cmpd="sng" w="9525">
            <a:solidFill>
              <a:schemeClr val="dk2"/>
            </a:solidFill>
            <a:prstDash val="solid"/>
            <a:round/>
            <a:headEnd len="med" w="med" type="none"/>
            <a:tailEnd len="med" w="med" type="none"/>
          </a:ln>
        </p:spPr>
      </p:cxnSp>
      <p:cxnSp>
        <p:nvCxnSpPr>
          <p:cNvPr id="671" name="Google Shape;671;p47"/>
          <p:cNvCxnSpPr>
            <a:stCxn id="642" idx="0"/>
            <a:endCxn id="647" idx="2"/>
          </p:cNvCxnSpPr>
          <p:nvPr/>
        </p:nvCxnSpPr>
        <p:spPr>
          <a:xfrm flipH="1" rot="10800000">
            <a:off x="4311432" y="2353001"/>
            <a:ext cx="1564200" cy="139200"/>
          </a:xfrm>
          <a:prstGeom prst="straightConnector1">
            <a:avLst/>
          </a:prstGeom>
          <a:noFill/>
          <a:ln cap="flat" cmpd="sng" w="9525">
            <a:solidFill>
              <a:schemeClr val="dk2"/>
            </a:solidFill>
            <a:prstDash val="solid"/>
            <a:round/>
            <a:headEnd len="med" w="med" type="none"/>
            <a:tailEnd len="med" w="med" type="none"/>
          </a:ln>
        </p:spPr>
      </p:cxnSp>
      <p:cxnSp>
        <p:nvCxnSpPr>
          <p:cNvPr id="672" name="Google Shape;672;p47"/>
          <p:cNvCxnSpPr>
            <a:stCxn id="644" idx="0"/>
            <a:endCxn id="646" idx="2"/>
          </p:cNvCxnSpPr>
          <p:nvPr/>
        </p:nvCxnSpPr>
        <p:spPr>
          <a:xfrm rot="10800000">
            <a:off x="5078532" y="2188601"/>
            <a:ext cx="217500" cy="303600"/>
          </a:xfrm>
          <a:prstGeom prst="straightConnector1">
            <a:avLst/>
          </a:prstGeom>
          <a:noFill/>
          <a:ln cap="flat" cmpd="sng" w="9525">
            <a:solidFill>
              <a:schemeClr val="dk2"/>
            </a:solidFill>
            <a:prstDash val="solid"/>
            <a:round/>
            <a:headEnd len="med" w="med" type="none"/>
            <a:tailEnd len="med" w="med" type="none"/>
          </a:ln>
        </p:spPr>
      </p:cxnSp>
      <p:cxnSp>
        <p:nvCxnSpPr>
          <p:cNvPr id="673" name="Google Shape;673;p47"/>
          <p:cNvCxnSpPr>
            <a:stCxn id="643" idx="0"/>
            <a:endCxn id="645" idx="2"/>
          </p:cNvCxnSpPr>
          <p:nvPr/>
        </p:nvCxnSpPr>
        <p:spPr>
          <a:xfrm rot="10800000">
            <a:off x="4108332" y="2188601"/>
            <a:ext cx="695400" cy="303600"/>
          </a:xfrm>
          <a:prstGeom prst="straightConnector1">
            <a:avLst/>
          </a:prstGeom>
          <a:noFill/>
          <a:ln cap="flat" cmpd="sng" w="9525">
            <a:solidFill>
              <a:schemeClr val="dk2"/>
            </a:solidFill>
            <a:prstDash val="solid"/>
            <a:round/>
            <a:headEnd len="med" w="med" type="none"/>
            <a:tailEnd len="med" w="med" type="none"/>
          </a:ln>
        </p:spPr>
      </p:cxnSp>
      <p:pic>
        <p:nvPicPr>
          <p:cNvPr id="674" name="Google Shape;674;p47"/>
          <p:cNvPicPr preferRelativeResize="0"/>
          <p:nvPr/>
        </p:nvPicPr>
        <p:blipFill>
          <a:blip r:embed="rId10">
            <a:alphaModFix/>
          </a:blip>
          <a:stretch>
            <a:fillRect/>
          </a:stretch>
        </p:blipFill>
        <p:spPr>
          <a:xfrm flipH="1">
            <a:off x="3114925" y="972715"/>
            <a:ext cx="261900" cy="654750"/>
          </a:xfrm>
          <a:prstGeom prst="rect">
            <a:avLst/>
          </a:prstGeom>
          <a:noFill/>
          <a:ln>
            <a:noFill/>
          </a:ln>
        </p:spPr>
      </p:pic>
      <p:pic>
        <p:nvPicPr>
          <p:cNvPr id="675" name="Google Shape;675;p47"/>
          <p:cNvPicPr preferRelativeResize="0"/>
          <p:nvPr/>
        </p:nvPicPr>
        <p:blipFill>
          <a:blip r:embed="rId10">
            <a:alphaModFix/>
          </a:blip>
          <a:stretch>
            <a:fillRect/>
          </a:stretch>
        </p:blipFill>
        <p:spPr>
          <a:xfrm flipH="1">
            <a:off x="4946473" y="877140"/>
            <a:ext cx="261900" cy="654750"/>
          </a:xfrm>
          <a:prstGeom prst="rect">
            <a:avLst/>
          </a:prstGeom>
          <a:noFill/>
          <a:ln>
            <a:noFill/>
          </a:ln>
        </p:spPr>
      </p:pic>
      <p:pic>
        <p:nvPicPr>
          <p:cNvPr id="676" name="Google Shape;676;p47"/>
          <p:cNvPicPr preferRelativeResize="0"/>
          <p:nvPr/>
        </p:nvPicPr>
        <p:blipFill>
          <a:blip r:embed="rId11">
            <a:alphaModFix/>
          </a:blip>
          <a:stretch>
            <a:fillRect/>
          </a:stretch>
        </p:blipFill>
        <p:spPr>
          <a:xfrm>
            <a:off x="3944526" y="931478"/>
            <a:ext cx="327500" cy="659220"/>
          </a:xfrm>
          <a:prstGeom prst="rect">
            <a:avLst/>
          </a:prstGeom>
          <a:noFill/>
          <a:ln>
            <a:noFill/>
          </a:ln>
        </p:spPr>
      </p:pic>
      <p:pic>
        <p:nvPicPr>
          <p:cNvPr id="677" name="Google Shape;677;p47"/>
          <p:cNvPicPr preferRelativeResize="0"/>
          <p:nvPr/>
        </p:nvPicPr>
        <p:blipFill>
          <a:blip r:embed="rId11">
            <a:alphaModFix/>
          </a:blip>
          <a:stretch>
            <a:fillRect/>
          </a:stretch>
        </p:blipFill>
        <p:spPr>
          <a:xfrm>
            <a:off x="5711751" y="970490"/>
            <a:ext cx="327500" cy="659220"/>
          </a:xfrm>
          <a:prstGeom prst="rect">
            <a:avLst/>
          </a:prstGeom>
          <a:noFill/>
          <a:ln>
            <a:noFill/>
          </a:ln>
        </p:spPr>
      </p:pic>
      <p:cxnSp>
        <p:nvCxnSpPr>
          <p:cNvPr id="678" name="Google Shape;678;p47"/>
          <p:cNvCxnSpPr>
            <a:stCxn id="674" idx="2"/>
            <a:endCxn id="629" idx="0"/>
          </p:cNvCxnSpPr>
          <p:nvPr/>
        </p:nvCxnSpPr>
        <p:spPr>
          <a:xfrm>
            <a:off x="3245875" y="1627466"/>
            <a:ext cx="0" cy="174600"/>
          </a:xfrm>
          <a:prstGeom prst="straightConnector1">
            <a:avLst/>
          </a:prstGeom>
          <a:noFill/>
          <a:ln cap="flat" cmpd="sng" w="9525">
            <a:solidFill>
              <a:schemeClr val="dk2"/>
            </a:solidFill>
            <a:prstDash val="solid"/>
            <a:round/>
            <a:headEnd len="med" w="med" type="none"/>
            <a:tailEnd len="med" w="med" type="none"/>
          </a:ln>
        </p:spPr>
      </p:cxnSp>
      <p:cxnSp>
        <p:nvCxnSpPr>
          <p:cNvPr id="679" name="Google Shape;679;p47"/>
          <p:cNvCxnSpPr>
            <a:stCxn id="676" idx="2"/>
            <a:endCxn id="645" idx="0"/>
          </p:cNvCxnSpPr>
          <p:nvPr/>
        </p:nvCxnSpPr>
        <p:spPr>
          <a:xfrm>
            <a:off x="4108276" y="1590698"/>
            <a:ext cx="0" cy="105600"/>
          </a:xfrm>
          <a:prstGeom prst="straightConnector1">
            <a:avLst/>
          </a:prstGeom>
          <a:noFill/>
          <a:ln cap="flat" cmpd="sng" w="9525">
            <a:solidFill>
              <a:schemeClr val="dk2"/>
            </a:solidFill>
            <a:prstDash val="solid"/>
            <a:round/>
            <a:headEnd len="med" w="med" type="none"/>
            <a:tailEnd len="med" w="med" type="none"/>
          </a:ln>
        </p:spPr>
      </p:cxnSp>
      <p:cxnSp>
        <p:nvCxnSpPr>
          <p:cNvPr id="680" name="Google Shape;680;p47"/>
          <p:cNvCxnSpPr>
            <a:stCxn id="675" idx="2"/>
            <a:endCxn id="646" idx="0"/>
          </p:cNvCxnSpPr>
          <p:nvPr/>
        </p:nvCxnSpPr>
        <p:spPr>
          <a:xfrm>
            <a:off x="5077423" y="1531891"/>
            <a:ext cx="900" cy="164400"/>
          </a:xfrm>
          <a:prstGeom prst="straightConnector1">
            <a:avLst/>
          </a:prstGeom>
          <a:noFill/>
          <a:ln cap="flat" cmpd="sng" w="9525">
            <a:solidFill>
              <a:schemeClr val="dk2"/>
            </a:solidFill>
            <a:prstDash val="solid"/>
            <a:round/>
            <a:headEnd len="med" w="med" type="none"/>
            <a:tailEnd len="med" w="med" type="none"/>
          </a:ln>
        </p:spPr>
      </p:cxnSp>
      <p:cxnSp>
        <p:nvCxnSpPr>
          <p:cNvPr id="681" name="Google Shape;681;p47"/>
          <p:cNvCxnSpPr>
            <a:stCxn id="677" idx="2"/>
            <a:endCxn id="647" idx="0"/>
          </p:cNvCxnSpPr>
          <p:nvPr/>
        </p:nvCxnSpPr>
        <p:spPr>
          <a:xfrm>
            <a:off x="5875501" y="1629711"/>
            <a:ext cx="0" cy="231000"/>
          </a:xfrm>
          <a:prstGeom prst="straightConnector1">
            <a:avLst/>
          </a:prstGeom>
          <a:noFill/>
          <a:ln cap="flat" cmpd="sng" w="9525">
            <a:solidFill>
              <a:schemeClr val="dk2"/>
            </a:solidFill>
            <a:prstDash val="solid"/>
            <a:round/>
            <a:headEnd len="med" w="med" type="none"/>
            <a:tailEnd len="med" w="med" type="none"/>
          </a:ln>
        </p:spPr>
      </p:cxnSp>
      <p:sp>
        <p:nvSpPr>
          <p:cNvPr id="682" name="Google Shape;682;p47"/>
          <p:cNvSpPr/>
          <p:nvPr/>
        </p:nvSpPr>
        <p:spPr>
          <a:xfrm>
            <a:off x="2302175" y="3082750"/>
            <a:ext cx="4406400" cy="1970400"/>
          </a:xfrm>
          <a:prstGeom prst="roundRect">
            <a:avLst>
              <a:gd fmla="val 16667" name="adj"/>
            </a:avLst>
          </a:prstGeom>
          <a:noFill/>
          <a:ln cap="flat" cmpd="sng" w="28575">
            <a:solidFill>
              <a:schemeClr val="accent6"/>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txBox="1"/>
          <p:nvPr/>
        </p:nvSpPr>
        <p:spPr>
          <a:xfrm>
            <a:off x="5404923" y="3193149"/>
            <a:ext cx="138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chemeClr val="accent6"/>
                </a:solidFill>
                <a:latin typeface="Lato"/>
                <a:ea typeface="Lato"/>
                <a:cs typeface="Lato"/>
                <a:sym typeface="Lato"/>
              </a:rPr>
              <a:t>Dans le Cloud</a:t>
            </a:r>
            <a:endParaRPr b="1">
              <a:solidFill>
                <a:schemeClr val="accent6"/>
              </a:solidFill>
              <a:latin typeface="Lato"/>
              <a:ea typeface="Lato"/>
              <a:cs typeface="Lato"/>
              <a:sym typeface="Lato"/>
            </a:endParaRPr>
          </a:p>
        </p:txBody>
      </p:sp>
      <p:sp>
        <p:nvSpPr>
          <p:cNvPr id="684" name="Google Shape;684;p47"/>
          <p:cNvSpPr/>
          <p:nvPr/>
        </p:nvSpPr>
        <p:spPr>
          <a:xfrm>
            <a:off x="6927125" y="836250"/>
            <a:ext cx="2003100" cy="40587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Lato"/>
                <a:ea typeface="Lato"/>
                <a:cs typeface="Lato"/>
                <a:sym typeface="Lato"/>
              </a:rPr>
              <a:t>Platform as a Service</a:t>
            </a:r>
            <a:endParaRPr b="1">
              <a:solidFill>
                <a:schemeClr val="dk1"/>
              </a:solidFill>
              <a:latin typeface="Lato"/>
              <a:ea typeface="Lato"/>
              <a:cs typeface="Lato"/>
              <a:sym typeface="Lato"/>
            </a:endParaRPr>
          </a:p>
          <a:p>
            <a:pPr indent="0" lvl="0" marL="0" rtl="0" algn="ctr">
              <a:spcBef>
                <a:spcPts val="0"/>
              </a:spcBef>
              <a:spcAft>
                <a:spcPts val="0"/>
              </a:spcAft>
              <a:buNone/>
            </a:pPr>
            <a:r>
              <a:t/>
            </a:r>
            <a:endParaRPr>
              <a:solidFill>
                <a:schemeClr val="dk1"/>
              </a:solidFill>
              <a:latin typeface="Lato"/>
              <a:ea typeface="Lato"/>
              <a:cs typeface="Lato"/>
              <a:sym typeface="Lato"/>
            </a:endParaRPr>
          </a:p>
          <a:p>
            <a:pPr indent="0" lvl="0" marL="0" rtl="0" algn="ctr">
              <a:spcBef>
                <a:spcPts val="0"/>
              </a:spcBef>
              <a:spcAft>
                <a:spcPts val="0"/>
              </a:spcAft>
              <a:buNone/>
            </a:pPr>
            <a:r>
              <a:rPr lang="fr">
                <a:solidFill>
                  <a:schemeClr val="dk1"/>
                </a:solidFill>
                <a:latin typeface="Lato"/>
                <a:ea typeface="Lato"/>
                <a:cs typeface="Lato"/>
                <a:sym typeface="Lato"/>
              </a:rPr>
              <a:t>Le PaaS fournit une plate-forme de développement qui inclut des outils, des bibliothèques et des services pour créer, tester et déployer des applications.</a:t>
            </a:r>
            <a:endParaRPr>
              <a:solidFill>
                <a:schemeClr val="dk1"/>
              </a:solidFill>
              <a:latin typeface="Lato"/>
              <a:ea typeface="Lato"/>
              <a:cs typeface="Lato"/>
              <a:sym typeface="Lato"/>
            </a:endParaRPr>
          </a:p>
          <a:p>
            <a:pPr indent="0" lvl="0" marL="0" rtl="0" algn="ctr">
              <a:spcBef>
                <a:spcPts val="0"/>
              </a:spcBef>
              <a:spcAft>
                <a:spcPts val="0"/>
              </a:spcAft>
              <a:buNone/>
            </a:pPr>
            <a:r>
              <a:t/>
            </a:r>
            <a:endParaRPr>
              <a:solidFill>
                <a:schemeClr val="dk1"/>
              </a:solidFill>
              <a:latin typeface="Lato"/>
              <a:ea typeface="Lato"/>
              <a:cs typeface="Lato"/>
              <a:sym typeface="Lato"/>
            </a:endParaRPr>
          </a:p>
          <a:p>
            <a:pPr indent="0" lvl="0" marL="0" rtl="0" algn="ctr">
              <a:spcBef>
                <a:spcPts val="0"/>
              </a:spcBef>
              <a:spcAft>
                <a:spcPts val="0"/>
              </a:spcAft>
              <a:buNone/>
            </a:pPr>
            <a:r>
              <a:rPr lang="fr">
                <a:solidFill>
                  <a:schemeClr val="dk1"/>
                </a:solidFill>
                <a:latin typeface="Lato"/>
                <a:ea typeface="Lato"/>
                <a:cs typeface="Lato"/>
                <a:sym typeface="Lato"/>
              </a:rPr>
              <a:t>L’objectif est d’éliminer la gestion de l’infrastructure sous-jacente.</a:t>
            </a:r>
            <a:endParaRPr>
              <a:solidFill>
                <a:schemeClr val="dk1"/>
              </a:solidFill>
              <a:latin typeface="Lato"/>
              <a:ea typeface="Lato"/>
              <a:cs typeface="Lato"/>
              <a:sym typeface="Lato"/>
            </a:endParaRPr>
          </a:p>
        </p:txBody>
      </p:sp>
      <p:pic>
        <p:nvPicPr>
          <p:cNvPr id="685" name="Google Shape;685;p47"/>
          <p:cNvPicPr preferRelativeResize="0"/>
          <p:nvPr/>
        </p:nvPicPr>
        <p:blipFill>
          <a:blip r:embed="rId12">
            <a:alphaModFix/>
          </a:blip>
          <a:stretch>
            <a:fillRect/>
          </a:stretch>
        </p:blipFill>
        <p:spPr>
          <a:xfrm>
            <a:off x="3077947" y="999655"/>
            <a:ext cx="327500" cy="600909"/>
          </a:xfrm>
          <a:prstGeom prst="rect">
            <a:avLst/>
          </a:prstGeom>
          <a:noFill/>
          <a:ln>
            <a:noFill/>
          </a:ln>
        </p:spPr>
      </p:pic>
      <p:pic>
        <p:nvPicPr>
          <p:cNvPr id="686" name="Google Shape;686;p47"/>
          <p:cNvPicPr preferRelativeResize="0"/>
          <p:nvPr/>
        </p:nvPicPr>
        <p:blipFill>
          <a:blip r:embed="rId12">
            <a:alphaModFix/>
          </a:blip>
          <a:stretch>
            <a:fillRect/>
          </a:stretch>
        </p:blipFill>
        <p:spPr>
          <a:xfrm>
            <a:off x="4901972" y="930980"/>
            <a:ext cx="327500" cy="600909"/>
          </a:xfrm>
          <a:prstGeom prst="rect">
            <a:avLst/>
          </a:prstGeom>
          <a:noFill/>
          <a:ln>
            <a:noFill/>
          </a:ln>
        </p:spPr>
      </p:pic>
      <p:pic>
        <p:nvPicPr>
          <p:cNvPr id="687" name="Google Shape;687;p47"/>
          <p:cNvPicPr preferRelativeResize="0"/>
          <p:nvPr/>
        </p:nvPicPr>
        <p:blipFill>
          <a:blip r:embed="rId13">
            <a:alphaModFix/>
          </a:blip>
          <a:stretch>
            <a:fillRect/>
          </a:stretch>
        </p:blipFill>
        <p:spPr>
          <a:xfrm>
            <a:off x="3817600" y="980675"/>
            <a:ext cx="602100" cy="602100"/>
          </a:xfrm>
          <a:prstGeom prst="rect">
            <a:avLst/>
          </a:prstGeom>
          <a:noFill/>
          <a:ln>
            <a:noFill/>
          </a:ln>
        </p:spPr>
      </p:pic>
      <p:pic>
        <p:nvPicPr>
          <p:cNvPr id="688" name="Google Shape;688;p47"/>
          <p:cNvPicPr preferRelativeResize="0"/>
          <p:nvPr/>
        </p:nvPicPr>
        <p:blipFill>
          <a:blip r:embed="rId13">
            <a:alphaModFix/>
          </a:blip>
          <a:stretch>
            <a:fillRect/>
          </a:stretch>
        </p:blipFill>
        <p:spPr>
          <a:xfrm>
            <a:off x="5574450" y="1000175"/>
            <a:ext cx="602100" cy="602100"/>
          </a:xfrm>
          <a:prstGeom prst="rect">
            <a:avLst/>
          </a:prstGeom>
          <a:noFill/>
          <a:ln>
            <a:noFill/>
          </a:ln>
        </p:spPr>
      </p:pic>
      <p:pic>
        <p:nvPicPr>
          <p:cNvPr id="689" name="Google Shape;689;p47"/>
          <p:cNvPicPr preferRelativeResize="0"/>
          <p:nvPr/>
        </p:nvPicPr>
        <p:blipFill>
          <a:blip r:embed="rId14">
            <a:alphaModFix/>
          </a:blip>
          <a:stretch>
            <a:fillRect/>
          </a:stretch>
        </p:blipFill>
        <p:spPr>
          <a:xfrm>
            <a:off x="7544758" y="4871588"/>
            <a:ext cx="1440454" cy="24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Exemple de PaaS</a:t>
            </a:r>
            <a:endParaRPr/>
          </a:p>
        </p:txBody>
      </p:sp>
      <p:pic>
        <p:nvPicPr>
          <p:cNvPr id="695" name="Google Shape;695;p48"/>
          <p:cNvPicPr preferRelativeResize="0"/>
          <p:nvPr/>
        </p:nvPicPr>
        <p:blipFill>
          <a:blip r:embed="rId3">
            <a:alphaModFix/>
          </a:blip>
          <a:stretch>
            <a:fillRect/>
          </a:stretch>
        </p:blipFill>
        <p:spPr>
          <a:xfrm>
            <a:off x="3228975" y="2082775"/>
            <a:ext cx="2686050" cy="1704975"/>
          </a:xfrm>
          <a:prstGeom prst="rect">
            <a:avLst/>
          </a:prstGeom>
          <a:noFill/>
          <a:ln>
            <a:noFill/>
          </a:ln>
        </p:spPr>
      </p:pic>
      <p:pic>
        <p:nvPicPr>
          <p:cNvPr id="696" name="Google Shape;696;p48"/>
          <p:cNvPicPr preferRelativeResize="0"/>
          <p:nvPr/>
        </p:nvPicPr>
        <p:blipFill>
          <a:blip r:embed="rId4">
            <a:alphaModFix/>
          </a:blip>
          <a:stretch>
            <a:fillRect/>
          </a:stretch>
        </p:blipFill>
        <p:spPr>
          <a:xfrm>
            <a:off x="7806695" y="4829678"/>
            <a:ext cx="1440454" cy="24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modèles de service dans le CC</a:t>
            </a:r>
            <a:endParaRPr/>
          </a:p>
        </p:txBody>
      </p:sp>
      <p:pic>
        <p:nvPicPr>
          <p:cNvPr id="702" name="Google Shape;702;p49"/>
          <p:cNvPicPr preferRelativeResize="0"/>
          <p:nvPr/>
        </p:nvPicPr>
        <p:blipFill>
          <a:blip r:embed="rId3">
            <a:alphaModFix/>
          </a:blip>
          <a:stretch>
            <a:fillRect/>
          </a:stretch>
        </p:blipFill>
        <p:spPr>
          <a:xfrm>
            <a:off x="184421" y="1547050"/>
            <a:ext cx="1482550" cy="3455801"/>
          </a:xfrm>
          <a:prstGeom prst="rect">
            <a:avLst/>
          </a:prstGeom>
          <a:noFill/>
          <a:ln>
            <a:noFill/>
          </a:ln>
        </p:spPr>
      </p:pic>
      <p:pic>
        <p:nvPicPr>
          <p:cNvPr id="703" name="Google Shape;703;p49"/>
          <p:cNvPicPr preferRelativeResize="0"/>
          <p:nvPr/>
        </p:nvPicPr>
        <p:blipFill>
          <a:blip r:embed="rId4">
            <a:alphaModFix/>
          </a:blip>
          <a:stretch>
            <a:fillRect/>
          </a:stretch>
        </p:blipFill>
        <p:spPr>
          <a:xfrm>
            <a:off x="2999737" y="1802050"/>
            <a:ext cx="492300" cy="492300"/>
          </a:xfrm>
          <a:prstGeom prst="rect">
            <a:avLst/>
          </a:prstGeom>
          <a:noFill/>
          <a:ln>
            <a:noFill/>
          </a:ln>
        </p:spPr>
      </p:pic>
      <p:pic>
        <p:nvPicPr>
          <p:cNvPr id="704" name="Google Shape;704;p49"/>
          <p:cNvPicPr preferRelativeResize="0"/>
          <p:nvPr/>
        </p:nvPicPr>
        <p:blipFill>
          <a:blip r:embed="rId5">
            <a:alphaModFix/>
          </a:blip>
          <a:stretch>
            <a:fillRect/>
          </a:stretch>
        </p:blipFill>
        <p:spPr>
          <a:xfrm>
            <a:off x="3706513" y="4647101"/>
            <a:ext cx="368514" cy="327500"/>
          </a:xfrm>
          <a:prstGeom prst="rect">
            <a:avLst/>
          </a:prstGeom>
          <a:noFill/>
          <a:ln>
            <a:noFill/>
          </a:ln>
        </p:spPr>
      </p:pic>
      <p:pic>
        <p:nvPicPr>
          <p:cNvPr id="705" name="Google Shape;705;p49"/>
          <p:cNvPicPr preferRelativeResize="0"/>
          <p:nvPr/>
        </p:nvPicPr>
        <p:blipFill>
          <a:blip r:embed="rId6">
            <a:alphaModFix/>
          </a:blip>
          <a:stretch>
            <a:fillRect/>
          </a:stretch>
        </p:blipFill>
        <p:spPr>
          <a:xfrm>
            <a:off x="3914525" y="3292094"/>
            <a:ext cx="327501" cy="325252"/>
          </a:xfrm>
          <a:prstGeom prst="rect">
            <a:avLst/>
          </a:prstGeom>
          <a:noFill/>
          <a:ln>
            <a:noFill/>
          </a:ln>
        </p:spPr>
      </p:pic>
      <p:pic>
        <p:nvPicPr>
          <p:cNvPr id="706" name="Google Shape;706;p49"/>
          <p:cNvPicPr preferRelativeResize="0"/>
          <p:nvPr/>
        </p:nvPicPr>
        <p:blipFill>
          <a:blip r:embed="rId7">
            <a:alphaModFix/>
          </a:blip>
          <a:stretch>
            <a:fillRect/>
          </a:stretch>
        </p:blipFill>
        <p:spPr>
          <a:xfrm>
            <a:off x="4399025" y="3290975"/>
            <a:ext cx="327501" cy="327501"/>
          </a:xfrm>
          <a:prstGeom prst="rect">
            <a:avLst/>
          </a:prstGeom>
          <a:noFill/>
          <a:ln>
            <a:noFill/>
          </a:ln>
        </p:spPr>
      </p:pic>
      <p:pic>
        <p:nvPicPr>
          <p:cNvPr id="707" name="Google Shape;707;p49"/>
          <p:cNvPicPr preferRelativeResize="0"/>
          <p:nvPr/>
        </p:nvPicPr>
        <p:blipFill>
          <a:blip r:embed="rId8">
            <a:alphaModFix/>
          </a:blip>
          <a:stretch>
            <a:fillRect/>
          </a:stretch>
        </p:blipFill>
        <p:spPr>
          <a:xfrm>
            <a:off x="4901976" y="3290976"/>
            <a:ext cx="327501" cy="327501"/>
          </a:xfrm>
          <a:prstGeom prst="rect">
            <a:avLst/>
          </a:prstGeom>
          <a:noFill/>
          <a:ln>
            <a:noFill/>
          </a:ln>
        </p:spPr>
      </p:pic>
      <p:pic>
        <p:nvPicPr>
          <p:cNvPr id="708" name="Google Shape;708;p49"/>
          <p:cNvPicPr preferRelativeResize="0"/>
          <p:nvPr/>
        </p:nvPicPr>
        <p:blipFill>
          <a:blip r:embed="rId9">
            <a:alphaModFix/>
          </a:blip>
          <a:stretch>
            <a:fillRect/>
          </a:stretch>
        </p:blipFill>
        <p:spPr>
          <a:xfrm>
            <a:off x="4079701" y="3966804"/>
            <a:ext cx="492300" cy="503959"/>
          </a:xfrm>
          <a:prstGeom prst="rect">
            <a:avLst/>
          </a:prstGeom>
          <a:noFill/>
          <a:ln>
            <a:noFill/>
          </a:ln>
        </p:spPr>
      </p:pic>
      <p:pic>
        <p:nvPicPr>
          <p:cNvPr id="709" name="Google Shape;709;p49"/>
          <p:cNvPicPr preferRelativeResize="0"/>
          <p:nvPr/>
        </p:nvPicPr>
        <p:blipFill>
          <a:blip r:embed="rId9">
            <a:alphaModFix/>
          </a:blip>
          <a:stretch>
            <a:fillRect/>
          </a:stretch>
        </p:blipFill>
        <p:spPr>
          <a:xfrm>
            <a:off x="3587401" y="3966804"/>
            <a:ext cx="492300" cy="503959"/>
          </a:xfrm>
          <a:prstGeom prst="rect">
            <a:avLst/>
          </a:prstGeom>
          <a:noFill/>
          <a:ln>
            <a:noFill/>
          </a:ln>
        </p:spPr>
      </p:pic>
      <p:pic>
        <p:nvPicPr>
          <p:cNvPr id="710" name="Google Shape;710;p49"/>
          <p:cNvPicPr preferRelativeResize="0"/>
          <p:nvPr/>
        </p:nvPicPr>
        <p:blipFill>
          <a:blip r:embed="rId9">
            <a:alphaModFix/>
          </a:blip>
          <a:stretch>
            <a:fillRect/>
          </a:stretch>
        </p:blipFill>
        <p:spPr>
          <a:xfrm>
            <a:off x="4572001" y="3966804"/>
            <a:ext cx="492300" cy="503959"/>
          </a:xfrm>
          <a:prstGeom prst="rect">
            <a:avLst/>
          </a:prstGeom>
          <a:noFill/>
          <a:ln>
            <a:noFill/>
          </a:ln>
        </p:spPr>
      </p:pic>
      <p:pic>
        <p:nvPicPr>
          <p:cNvPr id="711" name="Google Shape;711;p49"/>
          <p:cNvPicPr preferRelativeResize="0"/>
          <p:nvPr/>
        </p:nvPicPr>
        <p:blipFill>
          <a:blip r:embed="rId9">
            <a:alphaModFix/>
          </a:blip>
          <a:stretch>
            <a:fillRect/>
          </a:stretch>
        </p:blipFill>
        <p:spPr>
          <a:xfrm>
            <a:off x="5064301" y="3966804"/>
            <a:ext cx="492300" cy="503959"/>
          </a:xfrm>
          <a:prstGeom prst="rect">
            <a:avLst/>
          </a:prstGeom>
          <a:noFill/>
          <a:ln>
            <a:noFill/>
          </a:ln>
        </p:spPr>
      </p:pic>
      <p:pic>
        <p:nvPicPr>
          <p:cNvPr id="712" name="Google Shape;712;p49"/>
          <p:cNvPicPr preferRelativeResize="0"/>
          <p:nvPr/>
        </p:nvPicPr>
        <p:blipFill>
          <a:blip r:embed="rId5">
            <a:alphaModFix/>
          </a:blip>
          <a:stretch>
            <a:fillRect/>
          </a:stretch>
        </p:blipFill>
        <p:spPr>
          <a:xfrm>
            <a:off x="4169988" y="4647101"/>
            <a:ext cx="368514" cy="327500"/>
          </a:xfrm>
          <a:prstGeom prst="rect">
            <a:avLst/>
          </a:prstGeom>
          <a:noFill/>
          <a:ln>
            <a:noFill/>
          </a:ln>
        </p:spPr>
      </p:pic>
      <p:pic>
        <p:nvPicPr>
          <p:cNvPr id="713" name="Google Shape;713;p49"/>
          <p:cNvPicPr preferRelativeResize="0"/>
          <p:nvPr/>
        </p:nvPicPr>
        <p:blipFill>
          <a:blip r:embed="rId5">
            <a:alphaModFix/>
          </a:blip>
          <a:stretch>
            <a:fillRect/>
          </a:stretch>
        </p:blipFill>
        <p:spPr>
          <a:xfrm>
            <a:off x="4662288" y="4647101"/>
            <a:ext cx="368514" cy="327500"/>
          </a:xfrm>
          <a:prstGeom prst="rect">
            <a:avLst/>
          </a:prstGeom>
          <a:noFill/>
          <a:ln>
            <a:noFill/>
          </a:ln>
        </p:spPr>
      </p:pic>
      <p:pic>
        <p:nvPicPr>
          <p:cNvPr id="714" name="Google Shape;714;p49"/>
          <p:cNvPicPr preferRelativeResize="0"/>
          <p:nvPr/>
        </p:nvPicPr>
        <p:blipFill>
          <a:blip r:embed="rId5">
            <a:alphaModFix/>
          </a:blip>
          <a:stretch>
            <a:fillRect/>
          </a:stretch>
        </p:blipFill>
        <p:spPr>
          <a:xfrm>
            <a:off x="5154588" y="4647101"/>
            <a:ext cx="368514" cy="327500"/>
          </a:xfrm>
          <a:prstGeom prst="rect">
            <a:avLst/>
          </a:prstGeom>
          <a:noFill/>
          <a:ln>
            <a:noFill/>
          </a:ln>
        </p:spPr>
      </p:pic>
      <p:pic>
        <p:nvPicPr>
          <p:cNvPr id="715" name="Google Shape;715;p49"/>
          <p:cNvPicPr preferRelativeResize="0"/>
          <p:nvPr/>
        </p:nvPicPr>
        <p:blipFill>
          <a:blip r:embed="rId5">
            <a:alphaModFix/>
          </a:blip>
          <a:stretch>
            <a:fillRect/>
          </a:stretch>
        </p:blipFill>
        <p:spPr>
          <a:xfrm>
            <a:off x="3663700" y="2492201"/>
            <a:ext cx="368514" cy="327500"/>
          </a:xfrm>
          <a:prstGeom prst="rect">
            <a:avLst/>
          </a:prstGeom>
          <a:noFill/>
          <a:ln>
            <a:noFill/>
          </a:ln>
        </p:spPr>
      </p:pic>
      <p:pic>
        <p:nvPicPr>
          <p:cNvPr id="716" name="Google Shape;716;p49"/>
          <p:cNvPicPr preferRelativeResize="0"/>
          <p:nvPr/>
        </p:nvPicPr>
        <p:blipFill>
          <a:blip r:embed="rId5">
            <a:alphaModFix/>
          </a:blip>
          <a:stretch>
            <a:fillRect/>
          </a:stretch>
        </p:blipFill>
        <p:spPr>
          <a:xfrm>
            <a:off x="4127175" y="2492201"/>
            <a:ext cx="368514" cy="327500"/>
          </a:xfrm>
          <a:prstGeom prst="rect">
            <a:avLst/>
          </a:prstGeom>
          <a:noFill/>
          <a:ln>
            <a:noFill/>
          </a:ln>
        </p:spPr>
      </p:pic>
      <p:pic>
        <p:nvPicPr>
          <p:cNvPr id="717" name="Google Shape;717;p49"/>
          <p:cNvPicPr preferRelativeResize="0"/>
          <p:nvPr/>
        </p:nvPicPr>
        <p:blipFill>
          <a:blip r:embed="rId5">
            <a:alphaModFix/>
          </a:blip>
          <a:stretch>
            <a:fillRect/>
          </a:stretch>
        </p:blipFill>
        <p:spPr>
          <a:xfrm>
            <a:off x="4619475" y="2492201"/>
            <a:ext cx="368514" cy="327500"/>
          </a:xfrm>
          <a:prstGeom prst="rect">
            <a:avLst/>
          </a:prstGeom>
          <a:noFill/>
          <a:ln>
            <a:noFill/>
          </a:ln>
        </p:spPr>
      </p:pic>
      <p:pic>
        <p:nvPicPr>
          <p:cNvPr id="718" name="Google Shape;718;p49"/>
          <p:cNvPicPr preferRelativeResize="0"/>
          <p:nvPr/>
        </p:nvPicPr>
        <p:blipFill>
          <a:blip r:embed="rId5">
            <a:alphaModFix/>
          </a:blip>
          <a:stretch>
            <a:fillRect/>
          </a:stretch>
        </p:blipFill>
        <p:spPr>
          <a:xfrm>
            <a:off x="5111775" y="2492201"/>
            <a:ext cx="368514" cy="327500"/>
          </a:xfrm>
          <a:prstGeom prst="rect">
            <a:avLst/>
          </a:prstGeom>
          <a:noFill/>
          <a:ln>
            <a:noFill/>
          </a:ln>
        </p:spPr>
      </p:pic>
      <p:pic>
        <p:nvPicPr>
          <p:cNvPr id="719" name="Google Shape;719;p49"/>
          <p:cNvPicPr preferRelativeResize="0"/>
          <p:nvPr/>
        </p:nvPicPr>
        <p:blipFill>
          <a:blip r:embed="rId4">
            <a:alphaModFix/>
          </a:blip>
          <a:stretch>
            <a:fillRect/>
          </a:stretch>
        </p:blipFill>
        <p:spPr>
          <a:xfrm>
            <a:off x="3862137" y="1696300"/>
            <a:ext cx="492300" cy="492300"/>
          </a:xfrm>
          <a:prstGeom prst="rect">
            <a:avLst/>
          </a:prstGeom>
          <a:noFill/>
          <a:ln>
            <a:noFill/>
          </a:ln>
        </p:spPr>
      </p:pic>
      <p:pic>
        <p:nvPicPr>
          <p:cNvPr id="720" name="Google Shape;720;p49"/>
          <p:cNvPicPr preferRelativeResize="0"/>
          <p:nvPr/>
        </p:nvPicPr>
        <p:blipFill>
          <a:blip r:embed="rId4">
            <a:alphaModFix/>
          </a:blip>
          <a:stretch>
            <a:fillRect/>
          </a:stretch>
        </p:blipFill>
        <p:spPr>
          <a:xfrm>
            <a:off x="4832312" y="1696300"/>
            <a:ext cx="492300" cy="492300"/>
          </a:xfrm>
          <a:prstGeom prst="rect">
            <a:avLst/>
          </a:prstGeom>
          <a:noFill/>
          <a:ln>
            <a:noFill/>
          </a:ln>
        </p:spPr>
      </p:pic>
      <p:pic>
        <p:nvPicPr>
          <p:cNvPr id="721" name="Google Shape;721;p49"/>
          <p:cNvPicPr preferRelativeResize="0"/>
          <p:nvPr/>
        </p:nvPicPr>
        <p:blipFill>
          <a:blip r:embed="rId4">
            <a:alphaModFix/>
          </a:blip>
          <a:stretch>
            <a:fillRect/>
          </a:stretch>
        </p:blipFill>
        <p:spPr>
          <a:xfrm>
            <a:off x="5629362" y="1860700"/>
            <a:ext cx="492300" cy="492300"/>
          </a:xfrm>
          <a:prstGeom prst="rect">
            <a:avLst/>
          </a:prstGeom>
          <a:noFill/>
          <a:ln>
            <a:noFill/>
          </a:ln>
        </p:spPr>
      </p:pic>
      <p:cxnSp>
        <p:nvCxnSpPr>
          <p:cNvPr id="722" name="Google Shape;722;p49"/>
          <p:cNvCxnSpPr>
            <a:stCxn id="704" idx="0"/>
            <a:endCxn id="708" idx="2"/>
          </p:cNvCxnSpPr>
          <p:nvPr/>
        </p:nvCxnSpPr>
        <p:spPr>
          <a:xfrm flipH="1" rot="10800000">
            <a:off x="3890770" y="4470701"/>
            <a:ext cx="435000" cy="176400"/>
          </a:xfrm>
          <a:prstGeom prst="straightConnector1">
            <a:avLst/>
          </a:prstGeom>
          <a:noFill/>
          <a:ln cap="flat" cmpd="sng" w="9525">
            <a:solidFill>
              <a:schemeClr val="dk2"/>
            </a:solidFill>
            <a:prstDash val="solid"/>
            <a:round/>
            <a:headEnd len="med" w="med" type="none"/>
            <a:tailEnd len="med" w="med" type="none"/>
          </a:ln>
        </p:spPr>
      </p:cxnSp>
      <p:cxnSp>
        <p:nvCxnSpPr>
          <p:cNvPr id="723" name="Google Shape;723;p49"/>
          <p:cNvCxnSpPr>
            <a:stCxn id="712" idx="0"/>
            <a:endCxn id="709" idx="2"/>
          </p:cNvCxnSpPr>
          <p:nvPr/>
        </p:nvCxnSpPr>
        <p:spPr>
          <a:xfrm rot="10800000">
            <a:off x="3833445" y="4470701"/>
            <a:ext cx="520800" cy="176400"/>
          </a:xfrm>
          <a:prstGeom prst="straightConnector1">
            <a:avLst/>
          </a:prstGeom>
          <a:noFill/>
          <a:ln cap="flat" cmpd="sng" w="9525">
            <a:solidFill>
              <a:schemeClr val="dk2"/>
            </a:solidFill>
            <a:prstDash val="solid"/>
            <a:round/>
            <a:headEnd len="med" w="med" type="none"/>
            <a:tailEnd len="med" w="med" type="none"/>
          </a:ln>
        </p:spPr>
      </p:cxnSp>
      <p:cxnSp>
        <p:nvCxnSpPr>
          <p:cNvPr id="724" name="Google Shape;724;p49"/>
          <p:cNvCxnSpPr>
            <a:stCxn id="713" idx="0"/>
            <a:endCxn id="711" idx="2"/>
          </p:cNvCxnSpPr>
          <p:nvPr/>
        </p:nvCxnSpPr>
        <p:spPr>
          <a:xfrm flipH="1" rot="10800000">
            <a:off x="4846545" y="4470701"/>
            <a:ext cx="463800" cy="176400"/>
          </a:xfrm>
          <a:prstGeom prst="straightConnector1">
            <a:avLst/>
          </a:prstGeom>
          <a:noFill/>
          <a:ln cap="flat" cmpd="sng" w="9525">
            <a:solidFill>
              <a:schemeClr val="dk2"/>
            </a:solidFill>
            <a:prstDash val="solid"/>
            <a:round/>
            <a:headEnd len="med" w="med" type="none"/>
            <a:tailEnd len="med" w="med" type="none"/>
          </a:ln>
        </p:spPr>
      </p:cxnSp>
      <p:cxnSp>
        <p:nvCxnSpPr>
          <p:cNvPr id="725" name="Google Shape;725;p49"/>
          <p:cNvCxnSpPr>
            <a:stCxn id="713" idx="0"/>
            <a:endCxn id="709" idx="2"/>
          </p:cNvCxnSpPr>
          <p:nvPr/>
        </p:nvCxnSpPr>
        <p:spPr>
          <a:xfrm rot="10800000">
            <a:off x="3833445" y="4470701"/>
            <a:ext cx="1013100" cy="176400"/>
          </a:xfrm>
          <a:prstGeom prst="straightConnector1">
            <a:avLst/>
          </a:prstGeom>
          <a:noFill/>
          <a:ln cap="flat" cmpd="sng" w="9525">
            <a:solidFill>
              <a:schemeClr val="dk2"/>
            </a:solidFill>
            <a:prstDash val="solid"/>
            <a:round/>
            <a:headEnd len="med" w="med" type="none"/>
            <a:tailEnd len="med" w="med" type="none"/>
          </a:ln>
        </p:spPr>
      </p:cxnSp>
      <p:cxnSp>
        <p:nvCxnSpPr>
          <p:cNvPr id="726" name="Google Shape;726;p49"/>
          <p:cNvCxnSpPr>
            <a:stCxn id="713" idx="0"/>
            <a:endCxn id="708" idx="2"/>
          </p:cNvCxnSpPr>
          <p:nvPr/>
        </p:nvCxnSpPr>
        <p:spPr>
          <a:xfrm rot="10800000">
            <a:off x="4325745" y="4470701"/>
            <a:ext cx="520800" cy="176400"/>
          </a:xfrm>
          <a:prstGeom prst="straightConnector1">
            <a:avLst/>
          </a:prstGeom>
          <a:noFill/>
          <a:ln cap="flat" cmpd="sng" w="9525">
            <a:solidFill>
              <a:schemeClr val="dk2"/>
            </a:solidFill>
            <a:prstDash val="solid"/>
            <a:round/>
            <a:headEnd len="med" w="med" type="none"/>
            <a:tailEnd len="med" w="med" type="none"/>
          </a:ln>
        </p:spPr>
      </p:cxnSp>
      <p:cxnSp>
        <p:nvCxnSpPr>
          <p:cNvPr id="727" name="Google Shape;727;p49"/>
          <p:cNvCxnSpPr>
            <a:stCxn id="713" idx="0"/>
            <a:endCxn id="710" idx="2"/>
          </p:cNvCxnSpPr>
          <p:nvPr/>
        </p:nvCxnSpPr>
        <p:spPr>
          <a:xfrm rot="10800000">
            <a:off x="4818045" y="4470701"/>
            <a:ext cx="28500" cy="176400"/>
          </a:xfrm>
          <a:prstGeom prst="straightConnector1">
            <a:avLst/>
          </a:prstGeom>
          <a:noFill/>
          <a:ln cap="flat" cmpd="sng" w="9525">
            <a:solidFill>
              <a:schemeClr val="dk2"/>
            </a:solidFill>
            <a:prstDash val="solid"/>
            <a:round/>
            <a:headEnd len="med" w="med" type="none"/>
            <a:tailEnd len="med" w="med" type="none"/>
          </a:ln>
        </p:spPr>
      </p:cxnSp>
      <p:cxnSp>
        <p:nvCxnSpPr>
          <p:cNvPr id="728" name="Google Shape;728;p49"/>
          <p:cNvCxnSpPr>
            <a:stCxn id="714" idx="0"/>
            <a:endCxn id="710" idx="2"/>
          </p:cNvCxnSpPr>
          <p:nvPr/>
        </p:nvCxnSpPr>
        <p:spPr>
          <a:xfrm rot="10800000">
            <a:off x="4818045" y="4470701"/>
            <a:ext cx="520800" cy="176400"/>
          </a:xfrm>
          <a:prstGeom prst="straightConnector1">
            <a:avLst/>
          </a:prstGeom>
          <a:noFill/>
          <a:ln cap="flat" cmpd="sng" w="9525">
            <a:solidFill>
              <a:schemeClr val="dk2"/>
            </a:solidFill>
            <a:prstDash val="solid"/>
            <a:round/>
            <a:headEnd len="med" w="med" type="none"/>
            <a:tailEnd len="med" w="med" type="none"/>
          </a:ln>
        </p:spPr>
      </p:cxnSp>
      <p:cxnSp>
        <p:nvCxnSpPr>
          <p:cNvPr id="729" name="Google Shape;729;p49"/>
          <p:cNvCxnSpPr>
            <a:stCxn id="714" idx="0"/>
            <a:endCxn id="711" idx="2"/>
          </p:cNvCxnSpPr>
          <p:nvPr/>
        </p:nvCxnSpPr>
        <p:spPr>
          <a:xfrm rot="10800000">
            <a:off x="5310345" y="4470701"/>
            <a:ext cx="28500" cy="176400"/>
          </a:xfrm>
          <a:prstGeom prst="straightConnector1">
            <a:avLst/>
          </a:prstGeom>
          <a:noFill/>
          <a:ln cap="flat" cmpd="sng" w="9525">
            <a:solidFill>
              <a:schemeClr val="dk2"/>
            </a:solidFill>
            <a:prstDash val="solid"/>
            <a:round/>
            <a:headEnd len="med" w="med" type="none"/>
            <a:tailEnd len="med" w="med" type="none"/>
          </a:ln>
        </p:spPr>
      </p:cxnSp>
      <p:cxnSp>
        <p:nvCxnSpPr>
          <p:cNvPr id="730" name="Google Shape;730;p49"/>
          <p:cNvCxnSpPr>
            <a:stCxn id="712" idx="0"/>
            <a:endCxn id="711" idx="2"/>
          </p:cNvCxnSpPr>
          <p:nvPr/>
        </p:nvCxnSpPr>
        <p:spPr>
          <a:xfrm flipH="1" rot="10800000">
            <a:off x="4354245" y="4470701"/>
            <a:ext cx="956100" cy="176400"/>
          </a:xfrm>
          <a:prstGeom prst="straightConnector1">
            <a:avLst/>
          </a:prstGeom>
          <a:noFill/>
          <a:ln cap="flat" cmpd="sng" w="9525">
            <a:solidFill>
              <a:schemeClr val="dk2"/>
            </a:solidFill>
            <a:prstDash val="solid"/>
            <a:round/>
            <a:headEnd len="med" w="med" type="none"/>
            <a:tailEnd len="med" w="med" type="none"/>
          </a:ln>
        </p:spPr>
      </p:cxnSp>
      <p:cxnSp>
        <p:nvCxnSpPr>
          <p:cNvPr id="731" name="Google Shape;731;p49"/>
          <p:cNvCxnSpPr>
            <a:stCxn id="709" idx="0"/>
            <a:endCxn id="705" idx="2"/>
          </p:cNvCxnSpPr>
          <p:nvPr/>
        </p:nvCxnSpPr>
        <p:spPr>
          <a:xfrm flipH="1" rot="10800000">
            <a:off x="3833550" y="3617304"/>
            <a:ext cx="244800" cy="349500"/>
          </a:xfrm>
          <a:prstGeom prst="straightConnector1">
            <a:avLst/>
          </a:prstGeom>
          <a:noFill/>
          <a:ln cap="flat" cmpd="sng" w="9525">
            <a:solidFill>
              <a:schemeClr val="dk2"/>
            </a:solidFill>
            <a:prstDash val="solid"/>
            <a:round/>
            <a:headEnd len="med" w="med" type="none"/>
            <a:tailEnd len="med" w="med" type="none"/>
          </a:ln>
        </p:spPr>
      </p:cxnSp>
      <p:cxnSp>
        <p:nvCxnSpPr>
          <p:cNvPr id="732" name="Google Shape;732;p49"/>
          <p:cNvCxnSpPr>
            <a:stCxn id="708" idx="0"/>
            <a:endCxn id="705" idx="2"/>
          </p:cNvCxnSpPr>
          <p:nvPr/>
        </p:nvCxnSpPr>
        <p:spPr>
          <a:xfrm rot="10800000">
            <a:off x="4078350" y="3617304"/>
            <a:ext cx="247500" cy="349500"/>
          </a:xfrm>
          <a:prstGeom prst="straightConnector1">
            <a:avLst/>
          </a:prstGeom>
          <a:noFill/>
          <a:ln cap="flat" cmpd="sng" w="9525">
            <a:solidFill>
              <a:schemeClr val="dk2"/>
            </a:solidFill>
            <a:prstDash val="solid"/>
            <a:round/>
            <a:headEnd len="med" w="med" type="none"/>
            <a:tailEnd len="med" w="med" type="none"/>
          </a:ln>
        </p:spPr>
      </p:cxnSp>
      <p:cxnSp>
        <p:nvCxnSpPr>
          <p:cNvPr id="733" name="Google Shape;733;p49"/>
          <p:cNvCxnSpPr>
            <a:stCxn id="710" idx="0"/>
            <a:endCxn id="706" idx="2"/>
          </p:cNvCxnSpPr>
          <p:nvPr/>
        </p:nvCxnSpPr>
        <p:spPr>
          <a:xfrm rot="10800000">
            <a:off x="4562850" y="3618504"/>
            <a:ext cx="255300" cy="348300"/>
          </a:xfrm>
          <a:prstGeom prst="straightConnector1">
            <a:avLst/>
          </a:prstGeom>
          <a:noFill/>
          <a:ln cap="flat" cmpd="sng" w="9525">
            <a:solidFill>
              <a:schemeClr val="dk2"/>
            </a:solidFill>
            <a:prstDash val="solid"/>
            <a:round/>
            <a:headEnd len="med" w="med" type="none"/>
            <a:tailEnd len="med" w="med" type="none"/>
          </a:ln>
        </p:spPr>
      </p:cxnSp>
      <p:cxnSp>
        <p:nvCxnSpPr>
          <p:cNvPr id="734" name="Google Shape;734;p49"/>
          <p:cNvCxnSpPr>
            <a:stCxn id="711" idx="0"/>
            <a:endCxn id="707" idx="2"/>
          </p:cNvCxnSpPr>
          <p:nvPr/>
        </p:nvCxnSpPr>
        <p:spPr>
          <a:xfrm rot="10800000">
            <a:off x="5065650" y="3618504"/>
            <a:ext cx="244800" cy="348300"/>
          </a:xfrm>
          <a:prstGeom prst="straightConnector1">
            <a:avLst/>
          </a:prstGeom>
          <a:noFill/>
          <a:ln cap="flat" cmpd="sng" w="9525">
            <a:solidFill>
              <a:schemeClr val="dk2"/>
            </a:solidFill>
            <a:prstDash val="solid"/>
            <a:round/>
            <a:headEnd len="med" w="med" type="none"/>
            <a:tailEnd len="med" w="med" type="none"/>
          </a:ln>
        </p:spPr>
      </p:cxnSp>
      <p:cxnSp>
        <p:nvCxnSpPr>
          <p:cNvPr id="735" name="Google Shape;735;p49"/>
          <p:cNvCxnSpPr>
            <a:stCxn id="709" idx="0"/>
            <a:endCxn id="707" idx="2"/>
          </p:cNvCxnSpPr>
          <p:nvPr/>
        </p:nvCxnSpPr>
        <p:spPr>
          <a:xfrm flipH="1" rot="10800000">
            <a:off x="3833550" y="3618504"/>
            <a:ext cx="1232100" cy="348300"/>
          </a:xfrm>
          <a:prstGeom prst="straightConnector1">
            <a:avLst/>
          </a:prstGeom>
          <a:noFill/>
          <a:ln cap="flat" cmpd="sng" w="9525">
            <a:solidFill>
              <a:schemeClr val="dk2"/>
            </a:solidFill>
            <a:prstDash val="solid"/>
            <a:round/>
            <a:headEnd len="med" w="med" type="none"/>
            <a:tailEnd len="med" w="med" type="none"/>
          </a:ln>
        </p:spPr>
      </p:cxnSp>
      <p:cxnSp>
        <p:nvCxnSpPr>
          <p:cNvPr id="736" name="Google Shape;736;p49"/>
          <p:cNvCxnSpPr>
            <a:stCxn id="705" idx="0"/>
            <a:endCxn id="715" idx="2"/>
          </p:cNvCxnSpPr>
          <p:nvPr/>
        </p:nvCxnSpPr>
        <p:spPr>
          <a:xfrm rot="10800000">
            <a:off x="3847875" y="2819594"/>
            <a:ext cx="230400" cy="472500"/>
          </a:xfrm>
          <a:prstGeom prst="straightConnector1">
            <a:avLst/>
          </a:prstGeom>
          <a:noFill/>
          <a:ln cap="flat" cmpd="sng" w="9525">
            <a:solidFill>
              <a:schemeClr val="dk2"/>
            </a:solidFill>
            <a:prstDash val="solid"/>
            <a:round/>
            <a:headEnd len="med" w="med" type="none"/>
            <a:tailEnd len="med" w="med" type="none"/>
          </a:ln>
        </p:spPr>
      </p:cxnSp>
      <p:cxnSp>
        <p:nvCxnSpPr>
          <p:cNvPr id="737" name="Google Shape;737;p49"/>
          <p:cNvCxnSpPr>
            <a:stCxn id="707" idx="0"/>
            <a:endCxn id="718" idx="2"/>
          </p:cNvCxnSpPr>
          <p:nvPr/>
        </p:nvCxnSpPr>
        <p:spPr>
          <a:xfrm flipH="1" rot="10800000">
            <a:off x="5065726" y="2819676"/>
            <a:ext cx="230400" cy="471300"/>
          </a:xfrm>
          <a:prstGeom prst="straightConnector1">
            <a:avLst/>
          </a:prstGeom>
          <a:noFill/>
          <a:ln cap="flat" cmpd="sng" w="9525">
            <a:solidFill>
              <a:schemeClr val="dk2"/>
            </a:solidFill>
            <a:prstDash val="solid"/>
            <a:round/>
            <a:headEnd len="med" w="med" type="none"/>
            <a:tailEnd len="med" w="med" type="none"/>
          </a:ln>
        </p:spPr>
      </p:cxnSp>
      <p:cxnSp>
        <p:nvCxnSpPr>
          <p:cNvPr id="738" name="Google Shape;738;p49"/>
          <p:cNvCxnSpPr>
            <a:stCxn id="707" idx="0"/>
            <a:endCxn id="717" idx="2"/>
          </p:cNvCxnSpPr>
          <p:nvPr/>
        </p:nvCxnSpPr>
        <p:spPr>
          <a:xfrm rot="10800000">
            <a:off x="4803826" y="2819676"/>
            <a:ext cx="261900" cy="471300"/>
          </a:xfrm>
          <a:prstGeom prst="straightConnector1">
            <a:avLst/>
          </a:prstGeom>
          <a:noFill/>
          <a:ln cap="flat" cmpd="sng" w="9525">
            <a:solidFill>
              <a:schemeClr val="dk2"/>
            </a:solidFill>
            <a:prstDash val="solid"/>
            <a:round/>
            <a:headEnd len="med" w="med" type="none"/>
            <a:tailEnd len="med" w="med" type="none"/>
          </a:ln>
        </p:spPr>
      </p:cxnSp>
      <p:cxnSp>
        <p:nvCxnSpPr>
          <p:cNvPr id="739" name="Google Shape;739;p49"/>
          <p:cNvCxnSpPr>
            <a:stCxn id="707" idx="0"/>
            <a:endCxn id="716" idx="2"/>
          </p:cNvCxnSpPr>
          <p:nvPr/>
        </p:nvCxnSpPr>
        <p:spPr>
          <a:xfrm rot="10800000">
            <a:off x="4311526" y="2819676"/>
            <a:ext cx="754200" cy="471300"/>
          </a:xfrm>
          <a:prstGeom prst="straightConnector1">
            <a:avLst/>
          </a:prstGeom>
          <a:noFill/>
          <a:ln cap="flat" cmpd="sng" w="9525">
            <a:solidFill>
              <a:schemeClr val="dk2"/>
            </a:solidFill>
            <a:prstDash val="solid"/>
            <a:round/>
            <a:headEnd len="med" w="med" type="none"/>
            <a:tailEnd len="med" w="med" type="none"/>
          </a:ln>
        </p:spPr>
      </p:cxnSp>
      <p:cxnSp>
        <p:nvCxnSpPr>
          <p:cNvPr id="740" name="Google Shape;740;p49"/>
          <p:cNvCxnSpPr>
            <a:stCxn id="706" idx="0"/>
            <a:endCxn id="717" idx="2"/>
          </p:cNvCxnSpPr>
          <p:nvPr/>
        </p:nvCxnSpPr>
        <p:spPr>
          <a:xfrm flipH="1" rot="10800000">
            <a:off x="4562775" y="2819675"/>
            <a:ext cx="240900" cy="471300"/>
          </a:xfrm>
          <a:prstGeom prst="straightConnector1">
            <a:avLst/>
          </a:prstGeom>
          <a:noFill/>
          <a:ln cap="flat" cmpd="sng" w="9525">
            <a:solidFill>
              <a:schemeClr val="dk2"/>
            </a:solidFill>
            <a:prstDash val="solid"/>
            <a:round/>
            <a:headEnd len="med" w="med" type="none"/>
            <a:tailEnd len="med" w="med" type="none"/>
          </a:ln>
        </p:spPr>
      </p:cxnSp>
      <p:cxnSp>
        <p:nvCxnSpPr>
          <p:cNvPr id="741" name="Google Shape;741;p49"/>
          <p:cNvCxnSpPr>
            <a:stCxn id="715" idx="0"/>
            <a:endCxn id="703" idx="2"/>
          </p:cNvCxnSpPr>
          <p:nvPr/>
        </p:nvCxnSpPr>
        <p:spPr>
          <a:xfrm rot="10800000">
            <a:off x="3245857" y="2294201"/>
            <a:ext cx="602100" cy="198000"/>
          </a:xfrm>
          <a:prstGeom prst="straightConnector1">
            <a:avLst/>
          </a:prstGeom>
          <a:noFill/>
          <a:ln cap="flat" cmpd="sng" w="9525">
            <a:solidFill>
              <a:schemeClr val="dk2"/>
            </a:solidFill>
            <a:prstDash val="solid"/>
            <a:round/>
            <a:headEnd len="med" w="med" type="none"/>
            <a:tailEnd len="med" w="med" type="none"/>
          </a:ln>
        </p:spPr>
      </p:cxnSp>
      <p:cxnSp>
        <p:nvCxnSpPr>
          <p:cNvPr id="742" name="Google Shape;742;p49"/>
          <p:cNvCxnSpPr>
            <a:stCxn id="715" idx="0"/>
            <a:endCxn id="719" idx="2"/>
          </p:cNvCxnSpPr>
          <p:nvPr/>
        </p:nvCxnSpPr>
        <p:spPr>
          <a:xfrm flipH="1" rot="10800000">
            <a:off x="3847957" y="2188601"/>
            <a:ext cx="260400" cy="303600"/>
          </a:xfrm>
          <a:prstGeom prst="straightConnector1">
            <a:avLst/>
          </a:prstGeom>
          <a:noFill/>
          <a:ln cap="flat" cmpd="sng" w="9525">
            <a:solidFill>
              <a:schemeClr val="dk2"/>
            </a:solidFill>
            <a:prstDash val="solid"/>
            <a:round/>
            <a:headEnd len="med" w="med" type="none"/>
            <a:tailEnd len="med" w="med" type="none"/>
          </a:ln>
        </p:spPr>
      </p:cxnSp>
      <p:cxnSp>
        <p:nvCxnSpPr>
          <p:cNvPr id="743" name="Google Shape;743;p49"/>
          <p:cNvCxnSpPr>
            <a:stCxn id="716" idx="0"/>
            <a:endCxn id="703" idx="2"/>
          </p:cNvCxnSpPr>
          <p:nvPr/>
        </p:nvCxnSpPr>
        <p:spPr>
          <a:xfrm rot="10800000">
            <a:off x="3245832" y="2294201"/>
            <a:ext cx="1065600" cy="198000"/>
          </a:xfrm>
          <a:prstGeom prst="straightConnector1">
            <a:avLst/>
          </a:prstGeom>
          <a:noFill/>
          <a:ln cap="flat" cmpd="sng" w="9525">
            <a:solidFill>
              <a:schemeClr val="dk2"/>
            </a:solidFill>
            <a:prstDash val="solid"/>
            <a:round/>
            <a:headEnd len="med" w="med" type="none"/>
            <a:tailEnd len="med" w="med" type="none"/>
          </a:ln>
        </p:spPr>
      </p:cxnSp>
      <p:cxnSp>
        <p:nvCxnSpPr>
          <p:cNvPr id="744" name="Google Shape;744;p49"/>
          <p:cNvCxnSpPr>
            <a:stCxn id="716" idx="0"/>
            <a:endCxn id="720" idx="2"/>
          </p:cNvCxnSpPr>
          <p:nvPr/>
        </p:nvCxnSpPr>
        <p:spPr>
          <a:xfrm flipH="1" rot="10800000">
            <a:off x="4311432" y="2188601"/>
            <a:ext cx="767100" cy="303600"/>
          </a:xfrm>
          <a:prstGeom prst="straightConnector1">
            <a:avLst/>
          </a:prstGeom>
          <a:noFill/>
          <a:ln cap="flat" cmpd="sng" w="9525">
            <a:solidFill>
              <a:schemeClr val="dk2"/>
            </a:solidFill>
            <a:prstDash val="solid"/>
            <a:round/>
            <a:headEnd len="med" w="med" type="none"/>
            <a:tailEnd len="med" w="med" type="none"/>
          </a:ln>
        </p:spPr>
      </p:cxnSp>
      <p:cxnSp>
        <p:nvCxnSpPr>
          <p:cNvPr id="745" name="Google Shape;745;p49"/>
          <p:cNvCxnSpPr>
            <a:stCxn id="716" idx="0"/>
            <a:endCxn id="721" idx="2"/>
          </p:cNvCxnSpPr>
          <p:nvPr/>
        </p:nvCxnSpPr>
        <p:spPr>
          <a:xfrm flipH="1" rot="10800000">
            <a:off x="4311432" y="2353001"/>
            <a:ext cx="1564200" cy="139200"/>
          </a:xfrm>
          <a:prstGeom prst="straightConnector1">
            <a:avLst/>
          </a:prstGeom>
          <a:noFill/>
          <a:ln cap="flat" cmpd="sng" w="9525">
            <a:solidFill>
              <a:schemeClr val="dk2"/>
            </a:solidFill>
            <a:prstDash val="solid"/>
            <a:round/>
            <a:headEnd len="med" w="med" type="none"/>
            <a:tailEnd len="med" w="med" type="none"/>
          </a:ln>
        </p:spPr>
      </p:cxnSp>
      <p:cxnSp>
        <p:nvCxnSpPr>
          <p:cNvPr id="746" name="Google Shape;746;p49"/>
          <p:cNvCxnSpPr>
            <a:stCxn id="718" idx="0"/>
            <a:endCxn id="720" idx="2"/>
          </p:cNvCxnSpPr>
          <p:nvPr/>
        </p:nvCxnSpPr>
        <p:spPr>
          <a:xfrm rot="10800000">
            <a:off x="5078532" y="2188601"/>
            <a:ext cx="217500" cy="303600"/>
          </a:xfrm>
          <a:prstGeom prst="straightConnector1">
            <a:avLst/>
          </a:prstGeom>
          <a:noFill/>
          <a:ln cap="flat" cmpd="sng" w="9525">
            <a:solidFill>
              <a:schemeClr val="dk2"/>
            </a:solidFill>
            <a:prstDash val="solid"/>
            <a:round/>
            <a:headEnd len="med" w="med" type="none"/>
            <a:tailEnd len="med" w="med" type="none"/>
          </a:ln>
        </p:spPr>
      </p:cxnSp>
      <p:cxnSp>
        <p:nvCxnSpPr>
          <p:cNvPr id="747" name="Google Shape;747;p49"/>
          <p:cNvCxnSpPr>
            <a:stCxn id="717" idx="0"/>
            <a:endCxn id="719" idx="2"/>
          </p:cNvCxnSpPr>
          <p:nvPr/>
        </p:nvCxnSpPr>
        <p:spPr>
          <a:xfrm rot="10800000">
            <a:off x="4108332" y="2188601"/>
            <a:ext cx="695400" cy="303600"/>
          </a:xfrm>
          <a:prstGeom prst="straightConnector1">
            <a:avLst/>
          </a:prstGeom>
          <a:noFill/>
          <a:ln cap="flat" cmpd="sng" w="9525">
            <a:solidFill>
              <a:schemeClr val="dk2"/>
            </a:solidFill>
            <a:prstDash val="solid"/>
            <a:round/>
            <a:headEnd len="med" w="med" type="none"/>
            <a:tailEnd len="med" w="med" type="none"/>
          </a:ln>
        </p:spPr>
      </p:cxnSp>
      <p:pic>
        <p:nvPicPr>
          <p:cNvPr id="748" name="Google Shape;748;p49"/>
          <p:cNvPicPr preferRelativeResize="0"/>
          <p:nvPr/>
        </p:nvPicPr>
        <p:blipFill>
          <a:blip r:embed="rId10">
            <a:alphaModFix/>
          </a:blip>
          <a:stretch>
            <a:fillRect/>
          </a:stretch>
        </p:blipFill>
        <p:spPr>
          <a:xfrm flipH="1">
            <a:off x="3114925" y="972715"/>
            <a:ext cx="261900" cy="654750"/>
          </a:xfrm>
          <a:prstGeom prst="rect">
            <a:avLst/>
          </a:prstGeom>
          <a:noFill/>
          <a:ln>
            <a:noFill/>
          </a:ln>
        </p:spPr>
      </p:pic>
      <p:pic>
        <p:nvPicPr>
          <p:cNvPr id="749" name="Google Shape;749;p49"/>
          <p:cNvPicPr preferRelativeResize="0"/>
          <p:nvPr/>
        </p:nvPicPr>
        <p:blipFill>
          <a:blip r:embed="rId10">
            <a:alphaModFix/>
          </a:blip>
          <a:stretch>
            <a:fillRect/>
          </a:stretch>
        </p:blipFill>
        <p:spPr>
          <a:xfrm flipH="1">
            <a:off x="4946473" y="877140"/>
            <a:ext cx="261900" cy="654750"/>
          </a:xfrm>
          <a:prstGeom prst="rect">
            <a:avLst/>
          </a:prstGeom>
          <a:noFill/>
          <a:ln>
            <a:noFill/>
          </a:ln>
        </p:spPr>
      </p:pic>
      <p:pic>
        <p:nvPicPr>
          <p:cNvPr id="750" name="Google Shape;750;p49"/>
          <p:cNvPicPr preferRelativeResize="0"/>
          <p:nvPr/>
        </p:nvPicPr>
        <p:blipFill>
          <a:blip r:embed="rId11">
            <a:alphaModFix/>
          </a:blip>
          <a:stretch>
            <a:fillRect/>
          </a:stretch>
        </p:blipFill>
        <p:spPr>
          <a:xfrm>
            <a:off x="3944526" y="931478"/>
            <a:ext cx="327500" cy="659220"/>
          </a:xfrm>
          <a:prstGeom prst="rect">
            <a:avLst/>
          </a:prstGeom>
          <a:noFill/>
          <a:ln>
            <a:noFill/>
          </a:ln>
        </p:spPr>
      </p:pic>
      <p:pic>
        <p:nvPicPr>
          <p:cNvPr id="751" name="Google Shape;751;p49"/>
          <p:cNvPicPr preferRelativeResize="0"/>
          <p:nvPr/>
        </p:nvPicPr>
        <p:blipFill>
          <a:blip r:embed="rId11">
            <a:alphaModFix/>
          </a:blip>
          <a:stretch>
            <a:fillRect/>
          </a:stretch>
        </p:blipFill>
        <p:spPr>
          <a:xfrm>
            <a:off x="5711751" y="970490"/>
            <a:ext cx="327500" cy="659220"/>
          </a:xfrm>
          <a:prstGeom prst="rect">
            <a:avLst/>
          </a:prstGeom>
          <a:noFill/>
          <a:ln>
            <a:noFill/>
          </a:ln>
        </p:spPr>
      </p:pic>
      <p:cxnSp>
        <p:nvCxnSpPr>
          <p:cNvPr id="752" name="Google Shape;752;p49"/>
          <p:cNvCxnSpPr>
            <a:stCxn id="748" idx="2"/>
            <a:endCxn id="703" idx="0"/>
          </p:cNvCxnSpPr>
          <p:nvPr/>
        </p:nvCxnSpPr>
        <p:spPr>
          <a:xfrm>
            <a:off x="3245875" y="1627466"/>
            <a:ext cx="0" cy="174600"/>
          </a:xfrm>
          <a:prstGeom prst="straightConnector1">
            <a:avLst/>
          </a:prstGeom>
          <a:noFill/>
          <a:ln cap="flat" cmpd="sng" w="9525">
            <a:solidFill>
              <a:schemeClr val="dk2"/>
            </a:solidFill>
            <a:prstDash val="solid"/>
            <a:round/>
            <a:headEnd len="med" w="med" type="none"/>
            <a:tailEnd len="med" w="med" type="none"/>
          </a:ln>
        </p:spPr>
      </p:cxnSp>
      <p:cxnSp>
        <p:nvCxnSpPr>
          <p:cNvPr id="753" name="Google Shape;753;p49"/>
          <p:cNvCxnSpPr>
            <a:stCxn id="750" idx="2"/>
            <a:endCxn id="719" idx="0"/>
          </p:cNvCxnSpPr>
          <p:nvPr/>
        </p:nvCxnSpPr>
        <p:spPr>
          <a:xfrm>
            <a:off x="4108276" y="1590698"/>
            <a:ext cx="0" cy="105600"/>
          </a:xfrm>
          <a:prstGeom prst="straightConnector1">
            <a:avLst/>
          </a:prstGeom>
          <a:noFill/>
          <a:ln cap="flat" cmpd="sng" w="9525">
            <a:solidFill>
              <a:schemeClr val="dk2"/>
            </a:solidFill>
            <a:prstDash val="solid"/>
            <a:round/>
            <a:headEnd len="med" w="med" type="none"/>
            <a:tailEnd len="med" w="med" type="none"/>
          </a:ln>
        </p:spPr>
      </p:cxnSp>
      <p:cxnSp>
        <p:nvCxnSpPr>
          <p:cNvPr id="754" name="Google Shape;754;p49"/>
          <p:cNvCxnSpPr>
            <a:stCxn id="749" idx="2"/>
            <a:endCxn id="720" idx="0"/>
          </p:cNvCxnSpPr>
          <p:nvPr/>
        </p:nvCxnSpPr>
        <p:spPr>
          <a:xfrm>
            <a:off x="5077423" y="1531891"/>
            <a:ext cx="900" cy="164400"/>
          </a:xfrm>
          <a:prstGeom prst="straightConnector1">
            <a:avLst/>
          </a:prstGeom>
          <a:noFill/>
          <a:ln cap="flat" cmpd="sng" w="9525">
            <a:solidFill>
              <a:schemeClr val="dk2"/>
            </a:solidFill>
            <a:prstDash val="solid"/>
            <a:round/>
            <a:headEnd len="med" w="med" type="none"/>
            <a:tailEnd len="med" w="med" type="none"/>
          </a:ln>
        </p:spPr>
      </p:cxnSp>
      <p:cxnSp>
        <p:nvCxnSpPr>
          <p:cNvPr id="755" name="Google Shape;755;p49"/>
          <p:cNvCxnSpPr>
            <a:stCxn id="751" idx="2"/>
            <a:endCxn id="721" idx="0"/>
          </p:cNvCxnSpPr>
          <p:nvPr/>
        </p:nvCxnSpPr>
        <p:spPr>
          <a:xfrm>
            <a:off x="5875501" y="1629711"/>
            <a:ext cx="0" cy="231000"/>
          </a:xfrm>
          <a:prstGeom prst="straightConnector1">
            <a:avLst/>
          </a:prstGeom>
          <a:noFill/>
          <a:ln cap="flat" cmpd="sng" w="9525">
            <a:solidFill>
              <a:schemeClr val="dk2"/>
            </a:solidFill>
            <a:prstDash val="solid"/>
            <a:round/>
            <a:headEnd len="med" w="med" type="none"/>
            <a:tailEnd len="med" w="med" type="none"/>
          </a:ln>
        </p:spPr>
      </p:cxnSp>
      <p:sp>
        <p:nvSpPr>
          <p:cNvPr id="756" name="Google Shape;756;p49"/>
          <p:cNvSpPr/>
          <p:nvPr/>
        </p:nvSpPr>
        <p:spPr>
          <a:xfrm>
            <a:off x="2302175" y="877125"/>
            <a:ext cx="4406400" cy="1148400"/>
          </a:xfrm>
          <a:prstGeom prst="roundRect">
            <a:avLst>
              <a:gd fmla="val 16667" name="adj"/>
            </a:avLst>
          </a:prstGeom>
          <a:noFill/>
          <a:ln cap="flat" cmpd="sng" w="28575">
            <a:solidFill>
              <a:schemeClr val="lt1"/>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57" name="Google Shape;757;p49"/>
          <p:cNvSpPr txBox="1"/>
          <p:nvPr/>
        </p:nvSpPr>
        <p:spPr>
          <a:xfrm>
            <a:off x="910041" y="1004425"/>
            <a:ext cx="215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chemeClr val="lt1"/>
                </a:solidFill>
                <a:latin typeface="Lato"/>
                <a:ea typeface="Lato"/>
                <a:cs typeface="Lato"/>
                <a:sym typeface="Lato"/>
              </a:rPr>
              <a:t>Sur Site ou en Distanciel</a:t>
            </a:r>
            <a:endParaRPr b="1">
              <a:solidFill>
                <a:schemeClr val="lt1"/>
              </a:solidFill>
              <a:latin typeface="Lato"/>
              <a:ea typeface="Lato"/>
              <a:cs typeface="Lato"/>
              <a:sym typeface="Lato"/>
            </a:endParaRPr>
          </a:p>
        </p:txBody>
      </p:sp>
      <p:sp>
        <p:nvSpPr>
          <p:cNvPr id="758" name="Google Shape;758;p49"/>
          <p:cNvSpPr/>
          <p:nvPr/>
        </p:nvSpPr>
        <p:spPr>
          <a:xfrm>
            <a:off x="2302175" y="2121700"/>
            <a:ext cx="4406400" cy="2931300"/>
          </a:xfrm>
          <a:prstGeom prst="roundRect">
            <a:avLst>
              <a:gd fmla="val 16667" name="adj"/>
            </a:avLst>
          </a:prstGeom>
          <a:noFill/>
          <a:ln cap="flat" cmpd="sng" w="28575">
            <a:solidFill>
              <a:schemeClr val="accent6"/>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9"/>
          <p:cNvSpPr txBox="1"/>
          <p:nvPr/>
        </p:nvSpPr>
        <p:spPr>
          <a:xfrm>
            <a:off x="5404923" y="2354949"/>
            <a:ext cx="138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chemeClr val="accent6"/>
                </a:solidFill>
                <a:latin typeface="Lato"/>
                <a:ea typeface="Lato"/>
                <a:cs typeface="Lato"/>
                <a:sym typeface="Lato"/>
              </a:rPr>
              <a:t>Dans le Cloud</a:t>
            </a:r>
            <a:endParaRPr b="1">
              <a:solidFill>
                <a:schemeClr val="accent6"/>
              </a:solidFill>
              <a:latin typeface="Lato"/>
              <a:ea typeface="Lato"/>
              <a:cs typeface="Lato"/>
              <a:sym typeface="Lato"/>
            </a:endParaRPr>
          </a:p>
        </p:txBody>
      </p:sp>
      <p:sp>
        <p:nvSpPr>
          <p:cNvPr id="760" name="Google Shape;760;p49"/>
          <p:cNvSpPr txBox="1"/>
          <p:nvPr/>
        </p:nvSpPr>
        <p:spPr>
          <a:xfrm>
            <a:off x="7548200" y="1334875"/>
            <a:ext cx="161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761" name="Google Shape;761;p49"/>
          <p:cNvSpPr txBox="1"/>
          <p:nvPr/>
        </p:nvSpPr>
        <p:spPr>
          <a:xfrm>
            <a:off x="7548200" y="1334875"/>
            <a:ext cx="161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762" name="Google Shape;762;p49"/>
          <p:cNvSpPr txBox="1"/>
          <p:nvPr/>
        </p:nvSpPr>
        <p:spPr>
          <a:xfrm>
            <a:off x="7548200" y="1334875"/>
            <a:ext cx="161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763" name="Google Shape;763;p49"/>
          <p:cNvSpPr txBox="1"/>
          <p:nvPr/>
        </p:nvSpPr>
        <p:spPr>
          <a:xfrm>
            <a:off x="7548200" y="1334875"/>
            <a:ext cx="161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764" name="Google Shape;764;p49"/>
          <p:cNvSpPr/>
          <p:nvPr/>
        </p:nvSpPr>
        <p:spPr>
          <a:xfrm>
            <a:off x="6927125" y="836250"/>
            <a:ext cx="2003100" cy="40587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Lato"/>
                <a:ea typeface="Lato"/>
                <a:cs typeface="Lato"/>
                <a:sym typeface="Lato"/>
              </a:rPr>
              <a:t>Software as a Service</a:t>
            </a:r>
            <a:endParaRPr b="1">
              <a:solidFill>
                <a:schemeClr val="dk1"/>
              </a:solidFill>
              <a:latin typeface="Lato"/>
              <a:ea typeface="Lato"/>
              <a:cs typeface="Lato"/>
              <a:sym typeface="Lato"/>
            </a:endParaRPr>
          </a:p>
          <a:p>
            <a:pPr indent="0" lvl="0" marL="0" rtl="0" algn="ctr">
              <a:spcBef>
                <a:spcPts val="0"/>
              </a:spcBef>
              <a:spcAft>
                <a:spcPts val="0"/>
              </a:spcAft>
              <a:buNone/>
            </a:pPr>
            <a:r>
              <a:t/>
            </a:r>
            <a:endParaRPr>
              <a:solidFill>
                <a:schemeClr val="dk1"/>
              </a:solidFill>
              <a:latin typeface="Lato"/>
              <a:ea typeface="Lato"/>
              <a:cs typeface="Lato"/>
              <a:sym typeface="Lato"/>
            </a:endParaRPr>
          </a:p>
          <a:p>
            <a:pPr indent="0" lvl="0" marL="0" rtl="0" algn="ctr">
              <a:spcBef>
                <a:spcPts val="0"/>
              </a:spcBef>
              <a:spcAft>
                <a:spcPts val="0"/>
              </a:spcAft>
              <a:buNone/>
            </a:pPr>
            <a:r>
              <a:rPr lang="fr">
                <a:solidFill>
                  <a:schemeClr val="dk1"/>
                </a:solidFill>
                <a:latin typeface="Lato"/>
                <a:ea typeface="Lato"/>
                <a:cs typeface="Lato"/>
                <a:sym typeface="Lato"/>
              </a:rPr>
              <a:t>Le SaaS offre des applications logicielles complètes accessibles via un navigateur web.</a:t>
            </a:r>
            <a:endParaRPr>
              <a:solidFill>
                <a:schemeClr val="dk1"/>
              </a:solidFill>
              <a:latin typeface="Lato"/>
              <a:ea typeface="Lato"/>
              <a:cs typeface="Lato"/>
              <a:sym typeface="Lato"/>
            </a:endParaRPr>
          </a:p>
          <a:p>
            <a:pPr indent="0" lvl="0" marL="0" rtl="0" algn="ctr">
              <a:spcBef>
                <a:spcPts val="0"/>
              </a:spcBef>
              <a:spcAft>
                <a:spcPts val="0"/>
              </a:spcAft>
              <a:buNone/>
            </a:pPr>
            <a:r>
              <a:t/>
            </a:r>
            <a:endParaRPr>
              <a:solidFill>
                <a:schemeClr val="dk1"/>
              </a:solidFill>
              <a:latin typeface="Lato"/>
              <a:ea typeface="Lato"/>
              <a:cs typeface="Lato"/>
              <a:sym typeface="Lato"/>
            </a:endParaRPr>
          </a:p>
          <a:p>
            <a:pPr indent="0" lvl="0" marL="0" rtl="0" algn="ctr">
              <a:spcBef>
                <a:spcPts val="0"/>
              </a:spcBef>
              <a:spcAft>
                <a:spcPts val="0"/>
              </a:spcAft>
              <a:buNone/>
            </a:pPr>
            <a:r>
              <a:rPr lang="fr">
                <a:solidFill>
                  <a:schemeClr val="dk1"/>
                </a:solidFill>
                <a:latin typeface="Lato"/>
                <a:ea typeface="Lato"/>
                <a:cs typeface="Lato"/>
                <a:sym typeface="Lato"/>
              </a:rPr>
              <a:t>Les utilisateurs n’ont pas à se soucier de l’infrastructure ou de la maintenance logicielle.</a:t>
            </a:r>
            <a:endParaRPr>
              <a:solidFill>
                <a:schemeClr val="dk1"/>
              </a:solidFill>
              <a:latin typeface="Lato"/>
              <a:ea typeface="Lato"/>
              <a:cs typeface="Lato"/>
              <a:sym typeface="Lato"/>
            </a:endParaRPr>
          </a:p>
        </p:txBody>
      </p:sp>
      <p:pic>
        <p:nvPicPr>
          <p:cNvPr id="765" name="Google Shape;765;p49"/>
          <p:cNvPicPr preferRelativeResize="0"/>
          <p:nvPr/>
        </p:nvPicPr>
        <p:blipFill>
          <a:blip r:embed="rId12">
            <a:alphaModFix/>
          </a:blip>
          <a:stretch>
            <a:fillRect/>
          </a:stretch>
        </p:blipFill>
        <p:spPr>
          <a:xfrm>
            <a:off x="3077947" y="999655"/>
            <a:ext cx="327500" cy="600909"/>
          </a:xfrm>
          <a:prstGeom prst="rect">
            <a:avLst/>
          </a:prstGeom>
          <a:noFill/>
          <a:ln>
            <a:noFill/>
          </a:ln>
        </p:spPr>
      </p:pic>
      <p:pic>
        <p:nvPicPr>
          <p:cNvPr id="766" name="Google Shape;766;p49"/>
          <p:cNvPicPr preferRelativeResize="0"/>
          <p:nvPr/>
        </p:nvPicPr>
        <p:blipFill>
          <a:blip r:embed="rId12">
            <a:alphaModFix/>
          </a:blip>
          <a:stretch>
            <a:fillRect/>
          </a:stretch>
        </p:blipFill>
        <p:spPr>
          <a:xfrm>
            <a:off x="4901972" y="930980"/>
            <a:ext cx="327500" cy="600909"/>
          </a:xfrm>
          <a:prstGeom prst="rect">
            <a:avLst/>
          </a:prstGeom>
          <a:noFill/>
          <a:ln>
            <a:noFill/>
          </a:ln>
        </p:spPr>
      </p:pic>
      <p:pic>
        <p:nvPicPr>
          <p:cNvPr id="767" name="Google Shape;767;p49"/>
          <p:cNvPicPr preferRelativeResize="0"/>
          <p:nvPr/>
        </p:nvPicPr>
        <p:blipFill>
          <a:blip r:embed="rId13">
            <a:alphaModFix/>
          </a:blip>
          <a:stretch>
            <a:fillRect/>
          </a:stretch>
        </p:blipFill>
        <p:spPr>
          <a:xfrm>
            <a:off x="3817600" y="980675"/>
            <a:ext cx="602100" cy="602100"/>
          </a:xfrm>
          <a:prstGeom prst="rect">
            <a:avLst/>
          </a:prstGeom>
          <a:noFill/>
          <a:ln>
            <a:noFill/>
          </a:ln>
        </p:spPr>
      </p:pic>
      <p:pic>
        <p:nvPicPr>
          <p:cNvPr id="768" name="Google Shape;768;p49"/>
          <p:cNvPicPr preferRelativeResize="0"/>
          <p:nvPr/>
        </p:nvPicPr>
        <p:blipFill>
          <a:blip r:embed="rId13">
            <a:alphaModFix/>
          </a:blip>
          <a:stretch>
            <a:fillRect/>
          </a:stretch>
        </p:blipFill>
        <p:spPr>
          <a:xfrm>
            <a:off x="5574450" y="1000175"/>
            <a:ext cx="602100" cy="602100"/>
          </a:xfrm>
          <a:prstGeom prst="rect">
            <a:avLst/>
          </a:prstGeom>
          <a:noFill/>
          <a:ln>
            <a:noFill/>
          </a:ln>
        </p:spPr>
      </p:pic>
      <p:pic>
        <p:nvPicPr>
          <p:cNvPr id="769" name="Google Shape;769;p49"/>
          <p:cNvPicPr preferRelativeResize="0"/>
          <p:nvPr/>
        </p:nvPicPr>
        <p:blipFill>
          <a:blip r:embed="rId14">
            <a:alphaModFix/>
          </a:blip>
          <a:stretch>
            <a:fillRect/>
          </a:stretch>
        </p:blipFill>
        <p:spPr>
          <a:xfrm>
            <a:off x="7561903" y="4905878"/>
            <a:ext cx="1440454" cy="24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lecteur MP3 </a:t>
            </a:r>
            <a:endParaRPr/>
          </a:p>
        </p:txBody>
      </p:sp>
      <p:pic>
        <p:nvPicPr>
          <p:cNvPr id="775" name="Google Shape;775;p50"/>
          <p:cNvPicPr preferRelativeResize="0"/>
          <p:nvPr/>
        </p:nvPicPr>
        <p:blipFill>
          <a:blip r:embed="rId3">
            <a:alphaModFix/>
          </a:blip>
          <a:stretch>
            <a:fillRect/>
          </a:stretch>
        </p:blipFill>
        <p:spPr>
          <a:xfrm>
            <a:off x="825975" y="1185400"/>
            <a:ext cx="3530850" cy="3530850"/>
          </a:xfrm>
          <a:prstGeom prst="rect">
            <a:avLst/>
          </a:prstGeom>
          <a:noFill/>
          <a:ln>
            <a:noFill/>
          </a:ln>
        </p:spPr>
      </p:pic>
      <p:sp>
        <p:nvSpPr>
          <p:cNvPr id="776" name="Google Shape;776;p50"/>
          <p:cNvSpPr/>
          <p:nvPr/>
        </p:nvSpPr>
        <p:spPr>
          <a:xfrm>
            <a:off x="4918975" y="981275"/>
            <a:ext cx="3366300" cy="147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Télécharger de la musique sur Internet</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fr">
                <a:latin typeface="Calibri"/>
                <a:ea typeface="Calibri"/>
                <a:cs typeface="Calibri"/>
                <a:sym typeface="Calibri"/>
              </a:rPr>
              <a:t>La placer dans votre lecteur</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fr">
                <a:latin typeface="Calibri"/>
                <a:ea typeface="Calibri"/>
                <a:cs typeface="Calibri"/>
                <a:sym typeface="Calibri"/>
              </a:rPr>
              <a:t>Ecouter de la musique</a:t>
            </a:r>
            <a:endParaRPr>
              <a:latin typeface="Calibri"/>
              <a:ea typeface="Calibri"/>
              <a:cs typeface="Calibri"/>
              <a:sym typeface="Calibri"/>
            </a:endParaRPr>
          </a:p>
        </p:txBody>
      </p:sp>
      <p:sp>
        <p:nvSpPr>
          <p:cNvPr id="777" name="Google Shape;777;p50"/>
          <p:cNvSpPr/>
          <p:nvPr/>
        </p:nvSpPr>
        <p:spPr>
          <a:xfrm>
            <a:off x="4918975" y="2878800"/>
            <a:ext cx="3366300" cy="147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Impossibilité d’écouter de la musique sans l’avoir téléchargée.</a:t>
            </a:r>
            <a:endParaRPr>
              <a:latin typeface="Calibri"/>
              <a:ea typeface="Calibri"/>
              <a:cs typeface="Calibri"/>
              <a:sym typeface="Calibri"/>
            </a:endParaRPr>
          </a:p>
        </p:txBody>
      </p:sp>
      <p:pic>
        <p:nvPicPr>
          <p:cNvPr id="778" name="Google Shape;778;p50"/>
          <p:cNvPicPr preferRelativeResize="0"/>
          <p:nvPr/>
        </p:nvPicPr>
        <p:blipFill>
          <a:blip r:embed="rId4">
            <a:alphaModFix/>
          </a:blip>
          <a:stretch>
            <a:fillRect/>
          </a:stretch>
        </p:blipFill>
        <p:spPr>
          <a:xfrm>
            <a:off x="7654295" y="4829678"/>
            <a:ext cx="1440454" cy="24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solutions SaaS de streaming</a:t>
            </a:r>
            <a:endParaRPr/>
          </a:p>
        </p:txBody>
      </p:sp>
      <p:pic>
        <p:nvPicPr>
          <p:cNvPr id="784" name="Google Shape;784;p51"/>
          <p:cNvPicPr preferRelativeResize="0"/>
          <p:nvPr/>
        </p:nvPicPr>
        <p:blipFill>
          <a:blip r:embed="rId3">
            <a:alphaModFix/>
          </a:blip>
          <a:stretch>
            <a:fillRect/>
          </a:stretch>
        </p:blipFill>
        <p:spPr>
          <a:xfrm>
            <a:off x="1877956" y="1142651"/>
            <a:ext cx="3046373" cy="1715174"/>
          </a:xfrm>
          <a:prstGeom prst="rect">
            <a:avLst/>
          </a:prstGeom>
          <a:noFill/>
          <a:ln>
            <a:noFill/>
          </a:ln>
        </p:spPr>
      </p:pic>
      <p:pic>
        <p:nvPicPr>
          <p:cNvPr id="785" name="Google Shape;785;p51"/>
          <p:cNvPicPr preferRelativeResize="0"/>
          <p:nvPr/>
        </p:nvPicPr>
        <p:blipFill>
          <a:blip r:embed="rId4">
            <a:alphaModFix/>
          </a:blip>
          <a:stretch>
            <a:fillRect/>
          </a:stretch>
        </p:blipFill>
        <p:spPr>
          <a:xfrm>
            <a:off x="5185175" y="1142651"/>
            <a:ext cx="2570787" cy="1715175"/>
          </a:xfrm>
          <a:prstGeom prst="rect">
            <a:avLst/>
          </a:prstGeom>
          <a:noFill/>
          <a:ln>
            <a:noFill/>
          </a:ln>
        </p:spPr>
      </p:pic>
      <p:sp>
        <p:nvSpPr>
          <p:cNvPr id="786" name="Google Shape;786;p51"/>
          <p:cNvSpPr/>
          <p:nvPr/>
        </p:nvSpPr>
        <p:spPr>
          <a:xfrm>
            <a:off x="1877950" y="3246875"/>
            <a:ext cx="5878200" cy="147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Payer un abonnement mensuel pour avoir accès depuis toutes vos plateformes à un catalogue de musique étendu </a:t>
            </a:r>
            <a:endParaRPr>
              <a:latin typeface="Calibri"/>
              <a:ea typeface="Calibri"/>
              <a:cs typeface="Calibri"/>
              <a:sym typeface="Calibri"/>
            </a:endParaRPr>
          </a:p>
        </p:txBody>
      </p:sp>
      <p:pic>
        <p:nvPicPr>
          <p:cNvPr id="787" name="Google Shape;787;p51"/>
          <p:cNvPicPr preferRelativeResize="0"/>
          <p:nvPr/>
        </p:nvPicPr>
        <p:blipFill>
          <a:blip r:embed="rId5">
            <a:alphaModFix/>
          </a:blip>
          <a:stretch>
            <a:fillRect/>
          </a:stretch>
        </p:blipFill>
        <p:spPr>
          <a:xfrm>
            <a:off x="7654295" y="4829678"/>
            <a:ext cx="1440454" cy="24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SaaS</a:t>
            </a:r>
            <a:endParaRPr/>
          </a:p>
        </p:txBody>
      </p:sp>
      <p:sp>
        <p:nvSpPr>
          <p:cNvPr id="793" name="Google Shape;793;p52"/>
          <p:cNvSpPr/>
          <p:nvPr/>
        </p:nvSpPr>
        <p:spPr>
          <a:xfrm>
            <a:off x="918475" y="1194025"/>
            <a:ext cx="7102800" cy="3306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“Service basé sur le Cloud où, au lieu de télécharger un logiciel sur votre PC de bureau où votre réseau professionnel peut exécuter et mettre à jour, vous accédez à une application via un navigateur internet.”</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r">
              <a:spcBef>
                <a:spcPts val="0"/>
              </a:spcBef>
              <a:spcAft>
                <a:spcPts val="0"/>
              </a:spcAft>
              <a:buNone/>
            </a:pPr>
            <a:r>
              <a:rPr lang="fr">
                <a:latin typeface="Calibri"/>
                <a:ea typeface="Calibri"/>
                <a:cs typeface="Calibri"/>
                <a:sym typeface="Calibri"/>
              </a:rPr>
              <a:t>Oracle Cloud</a:t>
            </a:r>
            <a:endParaRPr>
              <a:latin typeface="Calibri"/>
              <a:ea typeface="Calibri"/>
              <a:cs typeface="Calibri"/>
              <a:sym typeface="Calibri"/>
            </a:endParaRPr>
          </a:p>
        </p:txBody>
      </p:sp>
      <p:pic>
        <p:nvPicPr>
          <p:cNvPr id="794" name="Google Shape;794;p52"/>
          <p:cNvPicPr preferRelativeResize="0"/>
          <p:nvPr/>
        </p:nvPicPr>
        <p:blipFill>
          <a:blip r:embed="rId3">
            <a:alphaModFix/>
          </a:blip>
          <a:stretch>
            <a:fillRect/>
          </a:stretch>
        </p:blipFill>
        <p:spPr>
          <a:xfrm>
            <a:off x="6286502" y="3456300"/>
            <a:ext cx="1503800" cy="860575"/>
          </a:xfrm>
          <a:prstGeom prst="rect">
            <a:avLst/>
          </a:prstGeom>
          <a:noFill/>
          <a:ln>
            <a:noFill/>
          </a:ln>
        </p:spPr>
      </p:pic>
      <p:pic>
        <p:nvPicPr>
          <p:cNvPr id="795" name="Google Shape;795;p52"/>
          <p:cNvPicPr preferRelativeResize="0"/>
          <p:nvPr/>
        </p:nvPicPr>
        <p:blipFill>
          <a:blip r:embed="rId4">
            <a:alphaModFix/>
          </a:blip>
          <a:stretch>
            <a:fillRect/>
          </a:stretch>
        </p:blipFill>
        <p:spPr>
          <a:xfrm>
            <a:off x="7578095" y="4829678"/>
            <a:ext cx="1440454" cy="24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5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Présentation des acteurs du Cloud</a:t>
            </a:r>
            <a:endParaRPr/>
          </a:p>
        </p:txBody>
      </p:sp>
      <p:sp>
        <p:nvSpPr>
          <p:cNvPr id="801" name="Google Shape;801;p53"/>
          <p:cNvSpPr/>
          <p:nvPr/>
        </p:nvSpPr>
        <p:spPr>
          <a:xfrm>
            <a:off x="2571750" y="3550725"/>
            <a:ext cx="3786300" cy="88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Les Cloud Providers</a:t>
            </a:r>
            <a:endParaRPr>
              <a:latin typeface="Calibri"/>
              <a:ea typeface="Calibri"/>
              <a:cs typeface="Calibri"/>
              <a:sym typeface="Calibri"/>
            </a:endParaRPr>
          </a:p>
        </p:txBody>
      </p:sp>
      <p:sp>
        <p:nvSpPr>
          <p:cNvPr id="802" name="Google Shape;802;p53"/>
          <p:cNvSpPr/>
          <p:nvPr/>
        </p:nvSpPr>
        <p:spPr>
          <a:xfrm>
            <a:off x="2571750" y="2571750"/>
            <a:ext cx="3786300" cy="88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Les entreprises clientes</a:t>
            </a:r>
            <a:endParaRPr>
              <a:latin typeface="Calibri"/>
              <a:ea typeface="Calibri"/>
              <a:cs typeface="Calibri"/>
              <a:sym typeface="Calibri"/>
            </a:endParaRPr>
          </a:p>
        </p:txBody>
      </p:sp>
      <p:sp>
        <p:nvSpPr>
          <p:cNvPr id="803" name="Google Shape;803;p53"/>
          <p:cNvSpPr/>
          <p:nvPr/>
        </p:nvSpPr>
        <p:spPr>
          <a:xfrm>
            <a:off x="2571750" y="1592775"/>
            <a:ext cx="3786300" cy="88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Les clients des entreprises (“end-users”)</a:t>
            </a:r>
            <a:endParaRPr>
              <a:latin typeface="Calibri"/>
              <a:ea typeface="Calibri"/>
              <a:cs typeface="Calibri"/>
              <a:sym typeface="Calibri"/>
            </a:endParaRPr>
          </a:p>
        </p:txBody>
      </p:sp>
      <p:sp>
        <p:nvSpPr>
          <p:cNvPr id="804" name="Google Shape;804;p53"/>
          <p:cNvSpPr/>
          <p:nvPr/>
        </p:nvSpPr>
        <p:spPr>
          <a:xfrm>
            <a:off x="6704500" y="3550725"/>
            <a:ext cx="222900" cy="8880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05" name="Google Shape;805;p53"/>
          <p:cNvSpPr/>
          <p:nvPr/>
        </p:nvSpPr>
        <p:spPr>
          <a:xfrm>
            <a:off x="6704500" y="1592775"/>
            <a:ext cx="222900" cy="17760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06" name="Google Shape;806;p53"/>
          <p:cNvSpPr txBox="1"/>
          <p:nvPr/>
        </p:nvSpPr>
        <p:spPr>
          <a:xfrm>
            <a:off x="6996000" y="3765100"/>
            <a:ext cx="6087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IaaS</a:t>
            </a:r>
            <a:endParaRPr>
              <a:latin typeface="Calibri"/>
              <a:ea typeface="Calibri"/>
              <a:cs typeface="Calibri"/>
              <a:sym typeface="Calibri"/>
            </a:endParaRPr>
          </a:p>
        </p:txBody>
      </p:sp>
      <p:sp>
        <p:nvSpPr>
          <p:cNvPr id="807" name="Google Shape;807;p53"/>
          <p:cNvSpPr txBox="1"/>
          <p:nvPr/>
        </p:nvSpPr>
        <p:spPr>
          <a:xfrm>
            <a:off x="6996000" y="2808750"/>
            <a:ext cx="6087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PaaS</a:t>
            </a:r>
            <a:endParaRPr>
              <a:latin typeface="Calibri"/>
              <a:ea typeface="Calibri"/>
              <a:cs typeface="Calibri"/>
              <a:sym typeface="Calibri"/>
            </a:endParaRPr>
          </a:p>
        </p:txBody>
      </p:sp>
      <p:sp>
        <p:nvSpPr>
          <p:cNvPr id="808" name="Google Shape;808;p53"/>
          <p:cNvSpPr txBox="1"/>
          <p:nvPr/>
        </p:nvSpPr>
        <p:spPr>
          <a:xfrm>
            <a:off x="6996000" y="1852425"/>
            <a:ext cx="17058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SaaS (B2B &amp; B2C)</a:t>
            </a:r>
            <a:endParaRPr>
              <a:latin typeface="Calibri"/>
              <a:ea typeface="Calibri"/>
              <a:cs typeface="Calibri"/>
              <a:sym typeface="Calibri"/>
            </a:endParaRPr>
          </a:p>
        </p:txBody>
      </p:sp>
      <p:pic>
        <p:nvPicPr>
          <p:cNvPr id="809" name="Google Shape;809;p53"/>
          <p:cNvPicPr preferRelativeResize="0"/>
          <p:nvPr/>
        </p:nvPicPr>
        <p:blipFill>
          <a:blip r:embed="rId3">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5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Cloud Computing : Les Cloud Providers</a:t>
            </a:r>
            <a:endParaRPr/>
          </a:p>
        </p:txBody>
      </p:sp>
      <p:pic>
        <p:nvPicPr>
          <p:cNvPr id="815" name="Google Shape;815;p54"/>
          <p:cNvPicPr preferRelativeResize="0"/>
          <p:nvPr/>
        </p:nvPicPr>
        <p:blipFill>
          <a:blip r:embed="rId3">
            <a:alphaModFix/>
          </a:blip>
          <a:stretch>
            <a:fillRect/>
          </a:stretch>
        </p:blipFill>
        <p:spPr>
          <a:xfrm>
            <a:off x="1297500" y="1307850"/>
            <a:ext cx="5855100" cy="2930400"/>
          </a:xfrm>
          <a:prstGeom prst="rect">
            <a:avLst/>
          </a:prstGeom>
          <a:noFill/>
          <a:ln>
            <a:noFill/>
          </a:ln>
        </p:spPr>
      </p:pic>
      <p:pic>
        <p:nvPicPr>
          <p:cNvPr id="816" name="Google Shape;816;p54"/>
          <p:cNvPicPr preferRelativeResize="0"/>
          <p:nvPr/>
        </p:nvPicPr>
        <p:blipFill>
          <a:blip r:embed="rId4">
            <a:alphaModFix/>
          </a:blip>
          <a:stretch>
            <a:fillRect/>
          </a:stretch>
        </p:blipFill>
        <p:spPr>
          <a:xfrm>
            <a:off x="7355749" y="4436275"/>
            <a:ext cx="1625750" cy="457250"/>
          </a:xfrm>
          <a:prstGeom prst="rect">
            <a:avLst/>
          </a:prstGeom>
          <a:noFill/>
          <a:ln>
            <a:noFill/>
          </a:ln>
        </p:spPr>
      </p:pic>
      <p:pic>
        <p:nvPicPr>
          <p:cNvPr id="817" name="Google Shape;817;p54"/>
          <p:cNvPicPr preferRelativeResize="0"/>
          <p:nvPr/>
        </p:nvPicPr>
        <p:blipFill>
          <a:blip r:embed="rId5">
            <a:alphaModFix/>
          </a:blip>
          <a:stretch>
            <a:fillRect/>
          </a:stretch>
        </p:blipFill>
        <p:spPr>
          <a:xfrm>
            <a:off x="7884416" y="4004825"/>
            <a:ext cx="568425" cy="378950"/>
          </a:xfrm>
          <a:prstGeom prst="rect">
            <a:avLst/>
          </a:prstGeom>
          <a:noFill/>
          <a:ln>
            <a:noFill/>
          </a:ln>
        </p:spPr>
      </p:pic>
      <p:pic>
        <p:nvPicPr>
          <p:cNvPr id="818" name="Google Shape;818;p54"/>
          <p:cNvPicPr preferRelativeResize="0"/>
          <p:nvPr/>
        </p:nvPicPr>
        <p:blipFill>
          <a:blip r:embed="rId6">
            <a:alphaModFix/>
          </a:blip>
          <a:stretch>
            <a:fillRect/>
          </a:stretch>
        </p:blipFill>
        <p:spPr>
          <a:xfrm>
            <a:off x="262895" y="4651561"/>
            <a:ext cx="1440454" cy="24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55"/>
          <p:cNvSpPr txBox="1"/>
          <p:nvPr>
            <p:ph type="title"/>
          </p:nvPr>
        </p:nvSpPr>
        <p:spPr>
          <a:xfrm>
            <a:off x="615050" y="712925"/>
            <a:ext cx="33549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Parts de marché des Cloud Providers</a:t>
            </a:r>
            <a:endParaRPr/>
          </a:p>
        </p:txBody>
      </p:sp>
      <p:pic>
        <p:nvPicPr>
          <p:cNvPr id="824" name="Google Shape;824;p55"/>
          <p:cNvPicPr preferRelativeResize="0"/>
          <p:nvPr/>
        </p:nvPicPr>
        <p:blipFill>
          <a:blip r:embed="rId3">
            <a:alphaModFix/>
          </a:blip>
          <a:stretch>
            <a:fillRect/>
          </a:stretch>
        </p:blipFill>
        <p:spPr>
          <a:xfrm>
            <a:off x="4316850" y="341863"/>
            <a:ext cx="4459776" cy="4459776"/>
          </a:xfrm>
          <a:prstGeom prst="rect">
            <a:avLst/>
          </a:prstGeom>
          <a:noFill/>
          <a:ln>
            <a:noFill/>
          </a:ln>
        </p:spPr>
      </p:pic>
      <p:pic>
        <p:nvPicPr>
          <p:cNvPr id="825" name="Google Shape;825;p55"/>
          <p:cNvPicPr preferRelativeResize="0"/>
          <p:nvPr/>
        </p:nvPicPr>
        <p:blipFill>
          <a:blip r:embed="rId4">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56"/>
          <p:cNvSpPr txBox="1"/>
          <p:nvPr>
            <p:ph type="title"/>
          </p:nvPr>
        </p:nvSpPr>
        <p:spPr>
          <a:xfrm>
            <a:off x="257875" y="2639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Stratégie d’accélération Cloud</a:t>
            </a:r>
            <a:endParaRPr/>
          </a:p>
        </p:txBody>
      </p:sp>
      <p:pic>
        <p:nvPicPr>
          <p:cNvPr id="831" name="Google Shape;831;p56"/>
          <p:cNvPicPr preferRelativeResize="0"/>
          <p:nvPr/>
        </p:nvPicPr>
        <p:blipFill>
          <a:blip r:embed="rId3">
            <a:alphaModFix/>
          </a:blip>
          <a:stretch>
            <a:fillRect/>
          </a:stretch>
        </p:blipFill>
        <p:spPr>
          <a:xfrm>
            <a:off x="716050" y="1077622"/>
            <a:ext cx="8070725" cy="3707875"/>
          </a:xfrm>
          <a:prstGeom prst="rect">
            <a:avLst/>
          </a:prstGeom>
          <a:noFill/>
          <a:ln>
            <a:noFill/>
          </a:ln>
        </p:spPr>
      </p:pic>
      <p:pic>
        <p:nvPicPr>
          <p:cNvPr id="832" name="Google Shape;832;p56"/>
          <p:cNvPicPr preferRelativeResize="0"/>
          <p:nvPr/>
        </p:nvPicPr>
        <p:blipFill>
          <a:blip r:embed="rId4">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0"/>
          <p:cNvSpPr/>
          <p:nvPr/>
        </p:nvSpPr>
        <p:spPr>
          <a:xfrm>
            <a:off x="1284450" y="1639125"/>
            <a:ext cx="6885900" cy="19716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1" name="Google Shape;291;p30"/>
          <p:cNvSpPr/>
          <p:nvPr/>
        </p:nvSpPr>
        <p:spPr>
          <a:xfrm>
            <a:off x="3127975" y="1800201"/>
            <a:ext cx="1560300" cy="38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Calibri"/>
                <a:ea typeface="Calibri"/>
                <a:cs typeface="Calibri"/>
                <a:sym typeface="Calibri"/>
              </a:rPr>
              <a:t>Edge Computing</a:t>
            </a:r>
            <a:endParaRPr b="1" sz="1200">
              <a:latin typeface="Calibri"/>
              <a:ea typeface="Calibri"/>
              <a:cs typeface="Calibri"/>
              <a:sym typeface="Calibri"/>
            </a:endParaRPr>
          </a:p>
        </p:txBody>
      </p:sp>
      <p:sp>
        <p:nvSpPr>
          <p:cNvPr id="292" name="Google Shape;292;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L’écosystème du Cloud</a:t>
            </a:r>
            <a:endParaRPr/>
          </a:p>
        </p:txBody>
      </p:sp>
      <p:sp>
        <p:nvSpPr>
          <p:cNvPr id="293" name="Google Shape;293;p30"/>
          <p:cNvSpPr/>
          <p:nvPr/>
        </p:nvSpPr>
        <p:spPr>
          <a:xfrm>
            <a:off x="1441100" y="1800201"/>
            <a:ext cx="1560300" cy="38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Calibri"/>
                <a:ea typeface="Calibri"/>
                <a:cs typeface="Calibri"/>
                <a:sym typeface="Calibri"/>
              </a:rPr>
              <a:t>Cloud Computing</a:t>
            </a:r>
            <a:endParaRPr b="1" sz="1200">
              <a:latin typeface="Calibri"/>
              <a:ea typeface="Calibri"/>
              <a:cs typeface="Calibri"/>
              <a:sym typeface="Calibri"/>
            </a:endParaRPr>
          </a:p>
        </p:txBody>
      </p:sp>
      <p:sp>
        <p:nvSpPr>
          <p:cNvPr id="294" name="Google Shape;294;p30"/>
          <p:cNvSpPr txBox="1"/>
          <p:nvPr/>
        </p:nvSpPr>
        <p:spPr>
          <a:xfrm>
            <a:off x="4077008" y="1339135"/>
            <a:ext cx="990000" cy="3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Cloud</a:t>
            </a:r>
            <a:endParaRPr>
              <a:latin typeface="Calibri"/>
              <a:ea typeface="Calibri"/>
              <a:cs typeface="Calibri"/>
              <a:sym typeface="Calibri"/>
            </a:endParaRPr>
          </a:p>
        </p:txBody>
      </p:sp>
      <p:sp>
        <p:nvSpPr>
          <p:cNvPr id="295" name="Google Shape;295;p30"/>
          <p:cNvSpPr/>
          <p:nvPr/>
        </p:nvSpPr>
        <p:spPr>
          <a:xfrm>
            <a:off x="4814850" y="1800201"/>
            <a:ext cx="1560300" cy="38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Calibri"/>
                <a:ea typeface="Calibri"/>
                <a:cs typeface="Calibri"/>
                <a:sym typeface="Calibri"/>
              </a:rPr>
              <a:t>Serverless Computing</a:t>
            </a:r>
            <a:endParaRPr b="1" sz="1200">
              <a:latin typeface="Calibri"/>
              <a:ea typeface="Calibri"/>
              <a:cs typeface="Calibri"/>
              <a:sym typeface="Calibri"/>
            </a:endParaRPr>
          </a:p>
        </p:txBody>
      </p:sp>
      <p:sp>
        <p:nvSpPr>
          <p:cNvPr id="296" name="Google Shape;296;p30"/>
          <p:cNvSpPr/>
          <p:nvPr/>
        </p:nvSpPr>
        <p:spPr>
          <a:xfrm>
            <a:off x="6467425" y="1800201"/>
            <a:ext cx="1560300" cy="38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Calibri"/>
                <a:ea typeface="Calibri"/>
                <a:cs typeface="Calibri"/>
                <a:sym typeface="Calibri"/>
              </a:rPr>
              <a:t>DevOps</a:t>
            </a:r>
            <a:endParaRPr b="1" sz="1200">
              <a:latin typeface="Calibri"/>
              <a:ea typeface="Calibri"/>
              <a:cs typeface="Calibri"/>
              <a:sym typeface="Calibri"/>
            </a:endParaRPr>
          </a:p>
        </p:txBody>
      </p:sp>
      <p:sp>
        <p:nvSpPr>
          <p:cNvPr id="297" name="Google Shape;297;p30"/>
          <p:cNvSpPr/>
          <p:nvPr/>
        </p:nvSpPr>
        <p:spPr>
          <a:xfrm>
            <a:off x="1441100" y="2226925"/>
            <a:ext cx="1560300" cy="38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Calibri"/>
                <a:ea typeface="Calibri"/>
                <a:cs typeface="Calibri"/>
                <a:sym typeface="Calibri"/>
              </a:rPr>
              <a:t>Réseaux définis par logiciel (SDN)</a:t>
            </a:r>
            <a:endParaRPr b="1" sz="1200">
              <a:latin typeface="Calibri"/>
              <a:ea typeface="Calibri"/>
              <a:cs typeface="Calibri"/>
              <a:sym typeface="Calibri"/>
            </a:endParaRPr>
          </a:p>
        </p:txBody>
      </p:sp>
      <p:sp>
        <p:nvSpPr>
          <p:cNvPr id="298" name="Google Shape;298;p30"/>
          <p:cNvSpPr/>
          <p:nvPr/>
        </p:nvSpPr>
        <p:spPr>
          <a:xfrm>
            <a:off x="3127975" y="2226926"/>
            <a:ext cx="1560300" cy="38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Calibri"/>
                <a:ea typeface="Calibri"/>
                <a:cs typeface="Calibri"/>
                <a:sym typeface="Calibri"/>
              </a:rPr>
              <a:t>Cybersécurité dans le cloud</a:t>
            </a:r>
            <a:endParaRPr b="1" sz="1200">
              <a:latin typeface="Calibri"/>
              <a:ea typeface="Calibri"/>
              <a:cs typeface="Calibri"/>
              <a:sym typeface="Calibri"/>
            </a:endParaRPr>
          </a:p>
        </p:txBody>
      </p:sp>
      <p:sp>
        <p:nvSpPr>
          <p:cNvPr id="299" name="Google Shape;299;p30"/>
          <p:cNvSpPr/>
          <p:nvPr/>
        </p:nvSpPr>
        <p:spPr>
          <a:xfrm>
            <a:off x="4814850" y="2226926"/>
            <a:ext cx="1560300" cy="38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Calibri"/>
                <a:ea typeface="Calibri"/>
                <a:cs typeface="Calibri"/>
                <a:sym typeface="Calibri"/>
              </a:rPr>
              <a:t>Gestion des conteneurs</a:t>
            </a:r>
            <a:endParaRPr b="1" sz="1200">
              <a:latin typeface="Calibri"/>
              <a:ea typeface="Calibri"/>
              <a:cs typeface="Calibri"/>
              <a:sym typeface="Calibri"/>
            </a:endParaRPr>
          </a:p>
        </p:txBody>
      </p:sp>
      <p:sp>
        <p:nvSpPr>
          <p:cNvPr id="300" name="Google Shape;300;p30"/>
          <p:cNvSpPr/>
          <p:nvPr/>
        </p:nvSpPr>
        <p:spPr>
          <a:xfrm>
            <a:off x="6467425" y="2226926"/>
            <a:ext cx="1560300" cy="38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Calibri"/>
                <a:ea typeface="Calibri"/>
                <a:cs typeface="Calibri"/>
                <a:sym typeface="Calibri"/>
              </a:rPr>
              <a:t>Big Data &amp; Analytics dans le Cloud</a:t>
            </a:r>
            <a:endParaRPr b="1" sz="1200">
              <a:latin typeface="Calibri"/>
              <a:ea typeface="Calibri"/>
              <a:cs typeface="Calibri"/>
              <a:sym typeface="Calibri"/>
            </a:endParaRPr>
          </a:p>
        </p:txBody>
      </p:sp>
      <p:sp>
        <p:nvSpPr>
          <p:cNvPr id="301" name="Google Shape;301;p30"/>
          <p:cNvSpPr/>
          <p:nvPr/>
        </p:nvSpPr>
        <p:spPr>
          <a:xfrm>
            <a:off x="1441100" y="2653651"/>
            <a:ext cx="1560300" cy="38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Calibri"/>
                <a:ea typeface="Calibri"/>
                <a:cs typeface="Calibri"/>
                <a:sym typeface="Calibri"/>
              </a:rPr>
              <a:t>IA/ML</a:t>
            </a:r>
            <a:endParaRPr b="1" sz="1200">
              <a:latin typeface="Calibri"/>
              <a:ea typeface="Calibri"/>
              <a:cs typeface="Calibri"/>
              <a:sym typeface="Calibri"/>
            </a:endParaRPr>
          </a:p>
        </p:txBody>
      </p:sp>
      <p:sp>
        <p:nvSpPr>
          <p:cNvPr id="302" name="Google Shape;302;p30"/>
          <p:cNvSpPr/>
          <p:nvPr/>
        </p:nvSpPr>
        <p:spPr>
          <a:xfrm>
            <a:off x="3127975" y="2653651"/>
            <a:ext cx="1560300" cy="38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Calibri"/>
                <a:ea typeface="Calibri"/>
                <a:cs typeface="Calibri"/>
                <a:sym typeface="Calibri"/>
              </a:rPr>
              <a:t>DevSecOps</a:t>
            </a:r>
            <a:endParaRPr b="1" sz="1200">
              <a:latin typeface="Calibri"/>
              <a:ea typeface="Calibri"/>
              <a:cs typeface="Calibri"/>
              <a:sym typeface="Calibri"/>
            </a:endParaRPr>
          </a:p>
        </p:txBody>
      </p:sp>
      <p:sp>
        <p:nvSpPr>
          <p:cNvPr id="303" name="Google Shape;303;p30"/>
          <p:cNvSpPr/>
          <p:nvPr/>
        </p:nvSpPr>
        <p:spPr>
          <a:xfrm>
            <a:off x="4814850" y="2653651"/>
            <a:ext cx="1560300" cy="38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Calibri"/>
                <a:ea typeface="Calibri"/>
                <a:cs typeface="Calibri"/>
                <a:sym typeface="Calibri"/>
              </a:rPr>
              <a:t>Quantic Cloud Computing</a:t>
            </a:r>
            <a:endParaRPr b="1" sz="1200">
              <a:latin typeface="Calibri"/>
              <a:ea typeface="Calibri"/>
              <a:cs typeface="Calibri"/>
              <a:sym typeface="Calibri"/>
            </a:endParaRPr>
          </a:p>
        </p:txBody>
      </p:sp>
      <p:sp>
        <p:nvSpPr>
          <p:cNvPr id="304" name="Google Shape;304;p30"/>
          <p:cNvSpPr/>
          <p:nvPr/>
        </p:nvSpPr>
        <p:spPr>
          <a:xfrm>
            <a:off x="6467425" y="2653651"/>
            <a:ext cx="1560300" cy="38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Calibri"/>
                <a:ea typeface="Calibri"/>
                <a:cs typeface="Calibri"/>
                <a:sym typeface="Calibri"/>
              </a:rPr>
              <a:t>Gestion des coûts dans le Cloud</a:t>
            </a:r>
            <a:endParaRPr b="1" sz="1200">
              <a:latin typeface="Calibri"/>
              <a:ea typeface="Calibri"/>
              <a:cs typeface="Calibri"/>
              <a:sym typeface="Calibri"/>
            </a:endParaRPr>
          </a:p>
        </p:txBody>
      </p:sp>
      <p:sp>
        <p:nvSpPr>
          <p:cNvPr id="305" name="Google Shape;305;p30"/>
          <p:cNvSpPr/>
          <p:nvPr/>
        </p:nvSpPr>
        <p:spPr>
          <a:xfrm>
            <a:off x="3127975" y="3080376"/>
            <a:ext cx="1560300" cy="38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Calibri"/>
                <a:ea typeface="Calibri"/>
                <a:cs typeface="Calibri"/>
                <a:sym typeface="Calibri"/>
              </a:rPr>
              <a:t>Cloud Gaming</a:t>
            </a:r>
            <a:endParaRPr b="1" sz="1200">
              <a:latin typeface="Calibri"/>
              <a:ea typeface="Calibri"/>
              <a:cs typeface="Calibri"/>
              <a:sym typeface="Calibri"/>
            </a:endParaRPr>
          </a:p>
        </p:txBody>
      </p:sp>
      <p:sp>
        <p:nvSpPr>
          <p:cNvPr id="306" name="Google Shape;306;p30"/>
          <p:cNvSpPr/>
          <p:nvPr/>
        </p:nvSpPr>
        <p:spPr>
          <a:xfrm>
            <a:off x="4814850" y="3080376"/>
            <a:ext cx="1560300" cy="38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Calibri"/>
                <a:ea typeface="Calibri"/>
                <a:cs typeface="Calibri"/>
                <a:sym typeface="Calibri"/>
              </a:rPr>
              <a:t>Cloud IoT</a:t>
            </a:r>
            <a:endParaRPr b="1" sz="1200">
              <a:latin typeface="Calibri"/>
              <a:ea typeface="Calibri"/>
              <a:cs typeface="Calibri"/>
              <a:sym typeface="Calibri"/>
            </a:endParaRPr>
          </a:p>
        </p:txBody>
      </p:sp>
      <p:pic>
        <p:nvPicPr>
          <p:cNvPr id="307" name="Google Shape;307;p30"/>
          <p:cNvPicPr preferRelativeResize="0"/>
          <p:nvPr/>
        </p:nvPicPr>
        <p:blipFill>
          <a:blip r:embed="rId3">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pic>
        <p:nvPicPr>
          <p:cNvPr id="837" name="Google Shape;837;p57"/>
          <p:cNvPicPr preferRelativeResize="0"/>
          <p:nvPr/>
        </p:nvPicPr>
        <p:blipFill>
          <a:blip r:embed="rId3">
            <a:alphaModFix/>
          </a:blip>
          <a:stretch>
            <a:fillRect/>
          </a:stretch>
        </p:blipFill>
        <p:spPr>
          <a:xfrm>
            <a:off x="879762" y="287450"/>
            <a:ext cx="7384476" cy="4568576"/>
          </a:xfrm>
          <a:prstGeom prst="rect">
            <a:avLst/>
          </a:prstGeom>
          <a:noFill/>
          <a:ln>
            <a:noFill/>
          </a:ln>
        </p:spPr>
      </p:pic>
      <p:pic>
        <p:nvPicPr>
          <p:cNvPr id="838" name="Google Shape;838;p57"/>
          <p:cNvPicPr preferRelativeResize="0"/>
          <p:nvPr/>
        </p:nvPicPr>
        <p:blipFill>
          <a:blip r:embed="rId4">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5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Souveraineté du Cloud ? </a:t>
            </a:r>
            <a:endParaRPr/>
          </a:p>
        </p:txBody>
      </p:sp>
      <p:sp>
        <p:nvSpPr>
          <p:cNvPr id="844" name="Google Shape;844;p58"/>
          <p:cNvSpPr/>
          <p:nvPr/>
        </p:nvSpPr>
        <p:spPr>
          <a:xfrm>
            <a:off x="3016050" y="3298450"/>
            <a:ext cx="3111900" cy="40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Souveraineté des Données</a:t>
            </a:r>
            <a:endParaRPr>
              <a:latin typeface="Calibri"/>
              <a:ea typeface="Calibri"/>
              <a:cs typeface="Calibri"/>
              <a:sym typeface="Calibri"/>
            </a:endParaRPr>
          </a:p>
        </p:txBody>
      </p:sp>
      <p:sp>
        <p:nvSpPr>
          <p:cNvPr id="845" name="Google Shape;845;p58"/>
          <p:cNvSpPr/>
          <p:nvPr/>
        </p:nvSpPr>
        <p:spPr>
          <a:xfrm>
            <a:off x="3016050" y="2033500"/>
            <a:ext cx="3111900" cy="40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Souveraineté Organisationnelle ou Opérationnelle</a:t>
            </a:r>
            <a:endParaRPr>
              <a:latin typeface="Calibri"/>
              <a:ea typeface="Calibri"/>
              <a:cs typeface="Calibri"/>
              <a:sym typeface="Calibri"/>
            </a:endParaRPr>
          </a:p>
        </p:txBody>
      </p:sp>
      <p:sp>
        <p:nvSpPr>
          <p:cNvPr id="846" name="Google Shape;846;p58"/>
          <p:cNvSpPr/>
          <p:nvPr/>
        </p:nvSpPr>
        <p:spPr>
          <a:xfrm>
            <a:off x="3016050" y="2665963"/>
            <a:ext cx="3111900" cy="402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Souveraineté Logicielle</a:t>
            </a:r>
            <a:endParaRPr>
              <a:latin typeface="Calibri"/>
              <a:ea typeface="Calibri"/>
              <a:cs typeface="Calibri"/>
              <a:sym typeface="Calibri"/>
            </a:endParaRPr>
          </a:p>
        </p:txBody>
      </p:sp>
      <p:pic>
        <p:nvPicPr>
          <p:cNvPr id="847" name="Google Shape;847;p58"/>
          <p:cNvPicPr preferRelativeResize="0"/>
          <p:nvPr/>
        </p:nvPicPr>
        <p:blipFill>
          <a:blip r:embed="rId3">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59"/>
          <p:cNvSpPr txBox="1"/>
          <p:nvPr>
            <p:ph type="title"/>
          </p:nvPr>
        </p:nvSpPr>
        <p:spPr>
          <a:xfrm>
            <a:off x="329275" y="3659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projets Européens</a:t>
            </a:r>
            <a:endParaRPr/>
          </a:p>
        </p:txBody>
      </p:sp>
      <p:pic>
        <p:nvPicPr>
          <p:cNvPr id="853" name="Google Shape;853;p59"/>
          <p:cNvPicPr preferRelativeResize="0"/>
          <p:nvPr/>
        </p:nvPicPr>
        <p:blipFill>
          <a:blip r:embed="rId3">
            <a:alphaModFix/>
          </a:blip>
          <a:stretch>
            <a:fillRect/>
          </a:stretch>
        </p:blipFill>
        <p:spPr>
          <a:xfrm>
            <a:off x="1283475" y="1616625"/>
            <a:ext cx="2331850" cy="3109125"/>
          </a:xfrm>
          <a:prstGeom prst="rect">
            <a:avLst/>
          </a:prstGeom>
          <a:noFill/>
          <a:ln>
            <a:noFill/>
          </a:ln>
        </p:spPr>
      </p:pic>
      <p:pic>
        <p:nvPicPr>
          <p:cNvPr id="854" name="Google Shape;854;p59"/>
          <p:cNvPicPr preferRelativeResize="0"/>
          <p:nvPr/>
        </p:nvPicPr>
        <p:blipFill>
          <a:blip r:embed="rId4">
            <a:alphaModFix/>
          </a:blip>
          <a:stretch>
            <a:fillRect/>
          </a:stretch>
        </p:blipFill>
        <p:spPr>
          <a:xfrm>
            <a:off x="4490375" y="1849350"/>
            <a:ext cx="3556825" cy="2521225"/>
          </a:xfrm>
          <a:prstGeom prst="rect">
            <a:avLst/>
          </a:prstGeom>
          <a:noFill/>
          <a:ln>
            <a:noFill/>
          </a:ln>
        </p:spPr>
      </p:pic>
      <p:pic>
        <p:nvPicPr>
          <p:cNvPr id="855" name="Google Shape;855;p59"/>
          <p:cNvPicPr preferRelativeResize="0"/>
          <p:nvPr/>
        </p:nvPicPr>
        <p:blipFill>
          <a:blip r:embed="rId5">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6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Projet GAIA-X</a:t>
            </a:r>
            <a:endParaRPr/>
          </a:p>
        </p:txBody>
      </p:sp>
      <p:sp>
        <p:nvSpPr>
          <p:cNvPr id="861" name="Google Shape;861;p60"/>
          <p:cNvSpPr txBox="1"/>
          <p:nvPr>
            <p:ph idx="1" type="body"/>
          </p:nvPr>
        </p:nvSpPr>
        <p:spPr>
          <a:xfrm>
            <a:off x="594625" y="1800200"/>
            <a:ext cx="36099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Annoncé le 4 juin 2020</a:t>
            </a:r>
            <a:endParaRPr/>
          </a:p>
          <a:p>
            <a:pPr indent="0" lvl="0" marL="0" rtl="0" algn="l">
              <a:spcBef>
                <a:spcPts val="1200"/>
              </a:spcBef>
              <a:spcAft>
                <a:spcPts val="0"/>
              </a:spcAft>
              <a:buNone/>
            </a:pPr>
            <a:r>
              <a:rPr lang="fr"/>
              <a:t>Géré par une association internationale</a:t>
            </a:r>
            <a:endParaRPr/>
          </a:p>
          <a:p>
            <a:pPr indent="0" lvl="0" marL="0" rtl="0" algn="l">
              <a:spcBef>
                <a:spcPts val="1200"/>
              </a:spcBef>
              <a:spcAft>
                <a:spcPts val="0"/>
              </a:spcAft>
              <a:buNone/>
            </a:pPr>
            <a:r>
              <a:rPr lang="fr"/>
              <a:t>Organisé sous la forme de “hubs” nationaux</a:t>
            </a:r>
            <a:endParaRPr/>
          </a:p>
          <a:p>
            <a:pPr indent="0" lvl="0" marL="0" rtl="0" algn="l">
              <a:spcBef>
                <a:spcPts val="1200"/>
              </a:spcBef>
              <a:spcAft>
                <a:spcPts val="0"/>
              </a:spcAft>
              <a:buNone/>
            </a:pPr>
            <a:r>
              <a:rPr lang="fr"/>
              <a:t>France : Lancé et coordonné par le CIGREF  (Club Informatique des Grandes Entreprises Françaises)</a:t>
            </a:r>
            <a:endParaRPr/>
          </a:p>
          <a:p>
            <a:pPr indent="0" lvl="0" marL="0" rtl="0" algn="l">
              <a:spcBef>
                <a:spcPts val="1200"/>
              </a:spcBef>
              <a:spcAft>
                <a:spcPts val="1200"/>
              </a:spcAft>
              <a:buNone/>
            </a:pPr>
            <a:r>
              <a:rPr lang="fr"/>
              <a:t>Soutenu par le ministère de l’Economie</a:t>
            </a:r>
            <a:endParaRPr/>
          </a:p>
        </p:txBody>
      </p:sp>
      <p:pic>
        <p:nvPicPr>
          <p:cNvPr id="862" name="Google Shape;862;p60"/>
          <p:cNvPicPr preferRelativeResize="0"/>
          <p:nvPr/>
        </p:nvPicPr>
        <p:blipFill>
          <a:blip r:embed="rId3">
            <a:alphaModFix/>
          </a:blip>
          <a:stretch>
            <a:fillRect/>
          </a:stretch>
        </p:blipFill>
        <p:spPr>
          <a:xfrm>
            <a:off x="4714125" y="1209700"/>
            <a:ext cx="4029494" cy="3038500"/>
          </a:xfrm>
          <a:prstGeom prst="rect">
            <a:avLst/>
          </a:prstGeom>
          <a:noFill/>
          <a:ln>
            <a:noFill/>
          </a:ln>
        </p:spPr>
      </p:pic>
      <p:pic>
        <p:nvPicPr>
          <p:cNvPr id="863" name="Google Shape;863;p60"/>
          <p:cNvPicPr preferRelativeResize="0"/>
          <p:nvPr/>
        </p:nvPicPr>
        <p:blipFill>
          <a:blip r:embed="rId4">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pic>
        <p:nvPicPr>
          <p:cNvPr id="868" name="Google Shape;868;p61"/>
          <p:cNvPicPr preferRelativeResize="0"/>
          <p:nvPr/>
        </p:nvPicPr>
        <p:blipFill>
          <a:blip r:embed="rId3">
            <a:alphaModFix/>
          </a:blip>
          <a:stretch>
            <a:fillRect/>
          </a:stretch>
        </p:blipFill>
        <p:spPr>
          <a:xfrm>
            <a:off x="1101513" y="258088"/>
            <a:ext cx="6940974" cy="4627326"/>
          </a:xfrm>
          <a:prstGeom prst="rect">
            <a:avLst/>
          </a:prstGeom>
          <a:noFill/>
          <a:ln>
            <a:noFill/>
          </a:ln>
        </p:spPr>
      </p:pic>
      <p:pic>
        <p:nvPicPr>
          <p:cNvPr id="869" name="Google Shape;869;p61"/>
          <p:cNvPicPr preferRelativeResize="0"/>
          <p:nvPr/>
        </p:nvPicPr>
        <p:blipFill>
          <a:blip r:embed="rId4">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62"/>
          <p:cNvSpPr txBox="1"/>
          <p:nvPr>
            <p:ph type="title"/>
          </p:nvPr>
        </p:nvSpPr>
        <p:spPr>
          <a:xfrm>
            <a:off x="298675" y="335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Une gouvernance parfois difficile..</a:t>
            </a:r>
            <a:endParaRPr/>
          </a:p>
        </p:txBody>
      </p:sp>
      <p:pic>
        <p:nvPicPr>
          <p:cNvPr id="875" name="Google Shape;875;p62"/>
          <p:cNvPicPr preferRelativeResize="0"/>
          <p:nvPr/>
        </p:nvPicPr>
        <p:blipFill>
          <a:blip r:embed="rId3">
            <a:alphaModFix/>
          </a:blip>
          <a:stretch>
            <a:fillRect/>
          </a:stretch>
        </p:blipFill>
        <p:spPr>
          <a:xfrm>
            <a:off x="3649859" y="1876400"/>
            <a:ext cx="1844276" cy="1390700"/>
          </a:xfrm>
          <a:prstGeom prst="rect">
            <a:avLst/>
          </a:prstGeom>
          <a:noFill/>
          <a:ln>
            <a:noFill/>
          </a:ln>
        </p:spPr>
      </p:pic>
      <p:pic>
        <p:nvPicPr>
          <p:cNvPr id="876" name="Google Shape;876;p62"/>
          <p:cNvPicPr preferRelativeResize="0"/>
          <p:nvPr/>
        </p:nvPicPr>
        <p:blipFill>
          <a:blip r:embed="rId4">
            <a:alphaModFix/>
          </a:blip>
          <a:stretch>
            <a:fillRect/>
          </a:stretch>
        </p:blipFill>
        <p:spPr>
          <a:xfrm>
            <a:off x="6786150" y="1018269"/>
            <a:ext cx="1133874" cy="1133874"/>
          </a:xfrm>
          <a:prstGeom prst="rect">
            <a:avLst/>
          </a:prstGeom>
          <a:noFill/>
          <a:ln>
            <a:noFill/>
          </a:ln>
        </p:spPr>
      </p:pic>
      <p:pic>
        <p:nvPicPr>
          <p:cNvPr id="877" name="Google Shape;877;p62"/>
          <p:cNvPicPr preferRelativeResize="0"/>
          <p:nvPr/>
        </p:nvPicPr>
        <p:blipFill>
          <a:blip r:embed="rId5">
            <a:alphaModFix/>
          </a:blip>
          <a:stretch>
            <a:fillRect/>
          </a:stretch>
        </p:blipFill>
        <p:spPr>
          <a:xfrm>
            <a:off x="681997" y="1051151"/>
            <a:ext cx="2383099" cy="1068125"/>
          </a:xfrm>
          <a:prstGeom prst="rect">
            <a:avLst/>
          </a:prstGeom>
          <a:noFill/>
          <a:ln>
            <a:noFill/>
          </a:ln>
        </p:spPr>
      </p:pic>
      <p:pic>
        <p:nvPicPr>
          <p:cNvPr id="878" name="Google Shape;878;p62"/>
          <p:cNvPicPr preferRelativeResize="0"/>
          <p:nvPr/>
        </p:nvPicPr>
        <p:blipFill>
          <a:blip r:embed="rId6">
            <a:alphaModFix/>
          </a:blip>
          <a:stretch>
            <a:fillRect/>
          </a:stretch>
        </p:blipFill>
        <p:spPr>
          <a:xfrm>
            <a:off x="951400" y="3363070"/>
            <a:ext cx="1844275" cy="1037403"/>
          </a:xfrm>
          <a:prstGeom prst="rect">
            <a:avLst/>
          </a:prstGeom>
          <a:noFill/>
          <a:ln>
            <a:noFill/>
          </a:ln>
        </p:spPr>
      </p:pic>
      <p:pic>
        <p:nvPicPr>
          <p:cNvPr id="879" name="Google Shape;879;p62"/>
          <p:cNvPicPr preferRelativeResize="0"/>
          <p:nvPr/>
        </p:nvPicPr>
        <p:blipFill>
          <a:blip r:embed="rId7">
            <a:alphaModFix/>
          </a:blip>
          <a:stretch>
            <a:fillRect/>
          </a:stretch>
        </p:blipFill>
        <p:spPr>
          <a:xfrm>
            <a:off x="6221887" y="3404475"/>
            <a:ext cx="2262400" cy="954600"/>
          </a:xfrm>
          <a:prstGeom prst="rect">
            <a:avLst/>
          </a:prstGeom>
          <a:noFill/>
          <a:ln>
            <a:noFill/>
          </a:ln>
        </p:spPr>
      </p:pic>
      <p:cxnSp>
        <p:nvCxnSpPr>
          <p:cNvPr id="880" name="Google Shape;880;p62"/>
          <p:cNvCxnSpPr>
            <a:stCxn id="877" idx="2"/>
            <a:endCxn id="875" idx="1"/>
          </p:cNvCxnSpPr>
          <p:nvPr/>
        </p:nvCxnSpPr>
        <p:spPr>
          <a:xfrm flipH="1" rot="-5400000">
            <a:off x="2535497" y="1457325"/>
            <a:ext cx="452400" cy="1776300"/>
          </a:xfrm>
          <a:prstGeom prst="curvedConnector2">
            <a:avLst/>
          </a:prstGeom>
          <a:noFill/>
          <a:ln cap="flat" cmpd="sng" w="19050">
            <a:solidFill>
              <a:schemeClr val="dk2"/>
            </a:solidFill>
            <a:prstDash val="solid"/>
            <a:round/>
            <a:headEnd len="med" w="med" type="none"/>
            <a:tailEnd len="med" w="med" type="stealth"/>
          </a:ln>
        </p:spPr>
      </p:cxnSp>
      <p:cxnSp>
        <p:nvCxnSpPr>
          <p:cNvPr id="881" name="Google Shape;881;p62"/>
          <p:cNvCxnSpPr>
            <a:stCxn id="878" idx="3"/>
            <a:endCxn id="875" idx="2"/>
          </p:cNvCxnSpPr>
          <p:nvPr/>
        </p:nvCxnSpPr>
        <p:spPr>
          <a:xfrm flipH="1" rot="10800000">
            <a:off x="2795675" y="3267071"/>
            <a:ext cx="1776300" cy="614700"/>
          </a:xfrm>
          <a:prstGeom prst="curvedConnector2">
            <a:avLst/>
          </a:prstGeom>
          <a:noFill/>
          <a:ln cap="flat" cmpd="sng" w="19050">
            <a:solidFill>
              <a:schemeClr val="dk2"/>
            </a:solidFill>
            <a:prstDash val="solid"/>
            <a:round/>
            <a:headEnd len="med" w="med" type="none"/>
            <a:tailEnd len="med" w="med" type="stealth"/>
          </a:ln>
        </p:spPr>
      </p:cxnSp>
      <p:cxnSp>
        <p:nvCxnSpPr>
          <p:cNvPr id="882" name="Google Shape;882;p62"/>
          <p:cNvCxnSpPr>
            <a:stCxn id="876" idx="1"/>
            <a:endCxn id="875" idx="0"/>
          </p:cNvCxnSpPr>
          <p:nvPr/>
        </p:nvCxnSpPr>
        <p:spPr>
          <a:xfrm flipH="1">
            <a:off x="4571850" y="1585206"/>
            <a:ext cx="2214300" cy="291300"/>
          </a:xfrm>
          <a:prstGeom prst="curvedConnector2">
            <a:avLst/>
          </a:prstGeom>
          <a:noFill/>
          <a:ln cap="flat" cmpd="sng" w="19050">
            <a:solidFill>
              <a:schemeClr val="dk2"/>
            </a:solidFill>
            <a:prstDash val="solid"/>
            <a:round/>
            <a:headEnd len="med" w="med" type="none"/>
            <a:tailEnd len="med" w="med" type="stealth"/>
          </a:ln>
        </p:spPr>
      </p:cxnSp>
      <p:cxnSp>
        <p:nvCxnSpPr>
          <p:cNvPr id="883" name="Google Shape;883;p62"/>
          <p:cNvCxnSpPr>
            <a:stCxn id="879" idx="0"/>
            <a:endCxn id="875" idx="3"/>
          </p:cNvCxnSpPr>
          <p:nvPr/>
        </p:nvCxnSpPr>
        <p:spPr>
          <a:xfrm flipH="1" rot="5400000">
            <a:off x="6007137" y="2058525"/>
            <a:ext cx="832800" cy="1859100"/>
          </a:xfrm>
          <a:prstGeom prst="curvedConnector2">
            <a:avLst/>
          </a:prstGeom>
          <a:noFill/>
          <a:ln cap="flat" cmpd="sng" w="19050">
            <a:solidFill>
              <a:schemeClr val="dk2"/>
            </a:solidFill>
            <a:prstDash val="solid"/>
            <a:round/>
            <a:headEnd len="med" w="med" type="none"/>
            <a:tailEnd len="med" w="med" type="stealth"/>
          </a:ln>
        </p:spPr>
      </p:cxnSp>
      <p:pic>
        <p:nvPicPr>
          <p:cNvPr id="884" name="Google Shape;884;p62"/>
          <p:cNvPicPr preferRelativeResize="0"/>
          <p:nvPr/>
        </p:nvPicPr>
        <p:blipFill>
          <a:blip r:embed="rId8">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6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Survivre à tout prix..</a:t>
            </a:r>
            <a:endParaRPr/>
          </a:p>
        </p:txBody>
      </p:sp>
      <p:sp>
        <p:nvSpPr>
          <p:cNvPr id="890" name="Google Shape;890;p6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Francesco Bonfiglio, PDG de Gaia-X : “Le marché Européen n’a pas d’alternative et doit survivre à un marché concurrentiel (...) Nous essayons donc de construire une initiative qui soit compétitive sur le marché mondial. Et pour cela, nous avons besoin d’acteurs non-européens.”</a:t>
            </a:r>
            <a:endParaRPr/>
          </a:p>
        </p:txBody>
      </p:sp>
      <p:pic>
        <p:nvPicPr>
          <p:cNvPr id="891" name="Google Shape;891;p63"/>
          <p:cNvPicPr preferRelativeResize="0"/>
          <p:nvPr/>
        </p:nvPicPr>
        <p:blipFill>
          <a:blip r:embed="rId3">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6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Euclidia, la solution anti-Gaia-X ? </a:t>
            </a:r>
            <a:endParaRPr/>
          </a:p>
        </p:txBody>
      </p:sp>
      <p:sp>
        <p:nvSpPr>
          <p:cNvPr id="897" name="Google Shape;897;p64"/>
          <p:cNvSpPr txBox="1"/>
          <p:nvPr>
            <p:ph idx="1" type="body"/>
          </p:nvPr>
        </p:nvSpPr>
        <p:spPr>
          <a:xfrm>
            <a:off x="819150" y="1990725"/>
            <a:ext cx="41610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Rassemble uniquement des sociétés dont le capital est européen. </a:t>
            </a:r>
            <a:endParaRPr/>
          </a:p>
          <a:p>
            <a:pPr indent="0" lvl="0" marL="0" rtl="0" algn="ctr">
              <a:spcBef>
                <a:spcPts val="1200"/>
              </a:spcBef>
              <a:spcAft>
                <a:spcPts val="1200"/>
              </a:spcAft>
              <a:buNone/>
            </a:pPr>
            <a:r>
              <a:rPr lang="fr" u="sng">
                <a:solidFill>
                  <a:schemeClr val="hlink"/>
                </a:solidFill>
                <a:hlinkClick r:id="rId3"/>
              </a:rPr>
              <a:t>https://www.euclidia.eu/</a:t>
            </a:r>
            <a:endParaRPr/>
          </a:p>
        </p:txBody>
      </p:sp>
      <p:pic>
        <p:nvPicPr>
          <p:cNvPr id="898" name="Google Shape;898;p64"/>
          <p:cNvPicPr preferRelativeResize="0"/>
          <p:nvPr/>
        </p:nvPicPr>
        <p:blipFill>
          <a:blip r:embed="rId4">
            <a:alphaModFix/>
          </a:blip>
          <a:stretch>
            <a:fillRect/>
          </a:stretch>
        </p:blipFill>
        <p:spPr>
          <a:xfrm>
            <a:off x="4980250" y="1861425"/>
            <a:ext cx="3556825" cy="2521225"/>
          </a:xfrm>
          <a:prstGeom prst="rect">
            <a:avLst/>
          </a:prstGeom>
          <a:noFill/>
          <a:ln>
            <a:noFill/>
          </a:ln>
        </p:spPr>
      </p:pic>
      <p:pic>
        <p:nvPicPr>
          <p:cNvPr id="899" name="Google Shape;899;p64"/>
          <p:cNvPicPr preferRelativeResize="0"/>
          <p:nvPr/>
        </p:nvPicPr>
        <p:blipFill>
          <a:blip r:embed="rId5">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6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Et la France ? </a:t>
            </a:r>
            <a:endParaRPr/>
          </a:p>
        </p:txBody>
      </p:sp>
      <p:pic>
        <p:nvPicPr>
          <p:cNvPr id="905" name="Google Shape;905;p65"/>
          <p:cNvPicPr preferRelativeResize="0"/>
          <p:nvPr/>
        </p:nvPicPr>
        <p:blipFill>
          <a:blip r:embed="rId3">
            <a:alphaModFix/>
          </a:blip>
          <a:stretch>
            <a:fillRect/>
          </a:stretch>
        </p:blipFill>
        <p:spPr>
          <a:xfrm>
            <a:off x="1657350" y="1575025"/>
            <a:ext cx="5829300" cy="2914650"/>
          </a:xfrm>
          <a:prstGeom prst="rect">
            <a:avLst/>
          </a:prstGeom>
          <a:noFill/>
          <a:ln>
            <a:noFill/>
          </a:ln>
        </p:spPr>
      </p:pic>
      <p:pic>
        <p:nvPicPr>
          <p:cNvPr id="906" name="Google Shape;906;p65"/>
          <p:cNvPicPr preferRelativeResize="0"/>
          <p:nvPr/>
        </p:nvPicPr>
        <p:blipFill>
          <a:blip r:embed="rId4">
            <a:alphaModFix/>
          </a:blip>
          <a:stretch>
            <a:fillRect/>
          </a:stretch>
        </p:blipFill>
        <p:spPr>
          <a:xfrm>
            <a:off x="4857775" y="3879825"/>
            <a:ext cx="2552023" cy="566975"/>
          </a:xfrm>
          <a:prstGeom prst="rect">
            <a:avLst/>
          </a:prstGeom>
          <a:noFill/>
          <a:ln>
            <a:noFill/>
          </a:ln>
        </p:spPr>
      </p:pic>
      <p:pic>
        <p:nvPicPr>
          <p:cNvPr id="907" name="Google Shape;907;p65"/>
          <p:cNvPicPr preferRelativeResize="0"/>
          <p:nvPr/>
        </p:nvPicPr>
        <p:blipFill>
          <a:blip r:embed="rId5">
            <a:alphaModFix/>
          </a:blip>
          <a:stretch>
            <a:fillRect/>
          </a:stretch>
        </p:blipFill>
        <p:spPr>
          <a:xfrm>
            <a:off x="1724675" y="3392250"/>
            <a:ext cx="1054550" cy="1054550"/>
          </a:xfrm>
          <a:prstGeom prst="rect">
            <a:avLst/>
          </a:prstGeom>
          <a:noFill/>
          <a:ln>
            <a:noFill/>
          </a:ln>
        </p:spPr>
      </p:pic>
      <p:pic>
        <p:nvPicPr>
          <p:cNvPr id="908" name="Google Shape;908;p65"/>
          <p:cNvPicPr preferRelativeResize="0"/>
          <p:nvPr/>
        </p:nvPicPr>
        <p:blipFill>
          <a:blip r:embed="rId6">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6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Et la France ?</a:t>
            </a:r>
            <a:endParaRPr/>
          </a:p>
        </p:txBody>
      </p:sp>
      <p:pic>
        <p:nvPicPr>
          <p:cNvPr id="914" name="Google Shape;914;p66"/>
          <p:cNvPicPr preferRelativeResize="0"/>
          <p:nvPr/>
        </p:nvPicPr>
        <p:blipFill>
          <a:blip r:embed="rId3">
            <a:alphaModFix/>
          </a:blip>
          <a:stretch>
            <a:fillRect/>
          </a:stretch>
        </p:blipFill>
        <p:spPr>
          <a:xfrm>
            <a:off x="1755048" y="1626700"/>
            <a:ext cx="4531701" cy="2379149"/>
          </a:xfrm>
          <a:prstGeom prst="rect">
            <a:avLst/>
          </a:prstGeom>
          <a:noFill/>
          <a:ln>
            <a:noFill/>
          </a:ln>
        </p:spPr>
      </p:pic>
      <p:pic>
        <p:nvPicPr>
          <p:cNvPr id="915" name="Google Shape;915;p66"/>
          <p:cNvPicPr preferRelativeResize="0"/>
          <p:nvPr/>
        </p:nvPicPr>
        <p:blipFill>
          <a:blip r:embed="rId4">
            <a:alphaModFix/>
          </a:blip>
          <a:stretch>
            <a:fillRect/>
          </a:stretch>
        </p:blipFill>
        <p:spPr>
          <a:xfrm>
            <a:off x="5777050" y="4056874"/>
            <a:ext cx="2662075" cy="699325"/>
          </a:xfrm>
          <a:prstGeom prst="rect">
            <a:avLst/>
          </a:prstGeom>
          <a:noFill/>
          <a:ln>
            <a:noFill/>
          </a:ln>
        </p:spPr>
      </p:pic>
      <p:pic>
        <p:nvPicPr>
          <p:cNvPr id="916" name="Google Shape;916;p66"/>
          <p:cNvPicPr preferRelativeResize="0"/>
          <p:nvPr/>
        </p:nvPicPr>
        <p:blipFill>
          <a:blip r:embed="rId5">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Cloud Computing : Qu’est ce que c’est ?</a:t>
            </a:r>
            <a:endParaRPr/>
          </a:p>
        </p:txBody>
      </p:sp>
      <p:sp>
        <p:nvSpPr>
          <p:cNvPr id="313" name="Google Shape;313;p31"/>
          <p:cNvSpPr txBox="1"/>
          <p:nvPr>
            <p:ph idx="1" type="body"/>
          </p:nvPr>
        </p:nvSpPr>
        <p:spPr>
          <a:xfrm>
            <a:off x="1297500" y="1550050"/>
            <a:ext cx="7038900" cy="134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Cloud Computing est un modèle de prestation de services informatiques via internet. </a:t>
            </a:r>
            <a:endParaRPr/>
          </a:p>
          <a:p>
            <a:pPr indent="0" lvl="0" marL="0" rtl="0" algn="l">
              <a:spcBef>
                <a:spcPts val="1200"/>
              </a:spcBef>
              <a:spcAft>
                <a:spcPts val="1200"/>
              </a:spcAft>
              <a:buNone/>
            </a:pPr>
            <a:r>
              <a:rPr lang="fr"/>
              <a:t>Plutôt que d’avoir des serveurs, des stockages et des applications physiquement présents sur site, les utilisateurs accèdent à ces ressources via des connexions Internet à partir de fournisseurs de services cloud.</a:t>
            </a:r>
            <a:endParaRPr/>
          </a:p>
        </p:txBody>
      </p:sp>
      <p:pic>
        <p:nvPicPr>
          <p:cNvPr id="314" name="Google Shape;314;p31"/>
          <p:cNvPicPr preferRelativeResize="0"/>
          <p:nvPr/>
        </p:nvPicPr>
        <p:blipFill>
          <a:blip r:embed="rId3">
            <a:alphaModFix/>
          </a:blip>
          <a:stretch>
            <a:fillRect/>
          </a:stretch>
        </p:blipFill>
        <p:spPr>
          <a:xfrm>
            <a:off x="1297500" y="3030400"/>
            <a:ext cx="1700101" cy="1017724"/>
          </a:xfrm>
          <a:prstGeom prst="rect">
            <a:avLst/>
          </a:prstGeom>
          <a:noFill/>
          <a:ln>
            <a:noFill/>
          </a:ln>
        </p:spPr>
      </p:pic>
      <p:sp>
        <p:nvSpPr>
          <p:cNvPr id="315" name="Google Shape;315;p31"/>
          <p:cNvSpPr/>
          <p:nvPr/>
        </p:nvSpPr>
        <p:spPr>
          <a:xfrm>
            <a:off x="3275525" y="2856425"/>
            <a:ext cx="5152200" cy="1302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Le </a:t>
            </a:r>
            <a:r>
              <a:rPr b="1" lang="fr">
                <a:latin typeface="Calibri"/>
                <a:ea typeface="Calibri"/>
                <a:cs typeface="Calibri"/>
                <a:sym typeface="Calibri"/>
              </a:rPr>
              <a:t>Cloud Computing</a:t>
            </a:r>
            <a:r>
              <a:rPr lang="fr">
                <a:latin typeface="Calibri"/>
                <a:ea typeface="Calibri"/>
                <a:cs typeface="Calibri"/>
                <a:sym typeface="Calibri"/>
              </a:rPr>
              <a:t> est la livraison </a:t>
            </a:r>
            <a:r>
              <a:rPr b="1" lang="fr">
                <a:latin typeface="Calibri"/>
                <a:ea typeface="Calibri"/>
                <a:cs typeface="Calibri"/>
                <a:sym typeface="Calibri"/>
              </a:rPr>
              <a:t>sur demande</a:t>
            </a:r>
            <a:r>
              <a:rPr lang="fr">
                <a:latin typeface="Calibri"/>
                <a:ea typeface="Calibri"/>
                <a:cs typeface="Calibri"/>
                <a:sym typeface="Calibri"/>
              </a:rPr>
              <a:t> de puissance de calcul, de bases de données, d’applications et diverses ressources informatiques </a:t>
            </a:r>
            <a:r>
              <a:rPr b="1" lang="fr">
                <a:latin typeface="Calibri"/>
                <a:ea typeface="Calibri"/>
                <a:cs typeface="Calibri"/>
                <a:sym typeface="Calibri"/>
              </a:rPr>
              <a:t>via Internet</a:t>
            </a:r>
            <a:r>
              <a:rPr lang="fr">
                <a:latin typeface="Calibri"/>
                <a:ea typeface="Calibri"/>
                <a:cs typeface="Calibri"/>
                <a:sym typeface="Calibri"/>
              </a:rPr>
              <a:t> et dont le paiement de ses ressources se fait </a:t>
            </a:r>
            <a:r>
              <a:rPr b="1" lang="fr">
                <a:latin typeface="Calibri"/>
                <a:ea typeface="Calibri"/>
                <a:cs typeface="Calibri"/>
                <a:sym typeface="Calibri"/>
              </a:rPr>
              <a:t>à l’utilisation</a:t>
            </a:r>
            <a:r>
              <a:rPr lang="fr">
                <a:latin typeface="Calibri"/>
                <a:ea typeface="Calibri"/>
                <a:cs typeface="Calibri"/>
                <a:sym typeface="Calibri"/>
              </a:rPr>
              <a:t>. </a:t>
            </a:r>
            <a:r>
              <a:rPr i="1" lang="fr">
                <a:latin typeface="Calibri"/>
                <a:ea typeface="Calibri"/>
                <a:cs typeface="Calibri"/>
                <a:sym typeface="Calibri"/>
              </a:rPr>
              <a:t>(“pay-as-you-go”)</a:t>
            </a:r>
            <a:endParaRPr i="1">
              <a:latin typeface="Calibri"/>
              <a:ea typeface="Calibri"/>
              <a:cs typeface="Calibri"/>
              <a:sym typeface="Calibri"/>
            </a:endParaRPr>
          </a:p>
        </p:txBody>
      </p:sp>
      <p:pic>
        <p:nvPicPr>
          <p:cNvPr id="316" name="Google Shape;316;p31"/>
          <p:cNvPicPr preferRelativeResize="0"/>
          <p:nvPr/>
        </p:nvPicPr>
        <p:blipFill>
          <a:blip r:embed="rId4">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6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autres projets</a:t>
            </a:r>
            <a:endParaRPr/>
          </a:p>
        </p:txBody>
      </p:sp>
      <p:sp>
        <p:nvSpPr>
          <p:cNvPr id="922" name="Google Shape;922;p67"/>
          <p:cNvSpPr txBox="1"/>
          <p:nvPr>
            <p:ph idx="1" type="body"/>
          </p:nvPr>
        </p:nvSpPr>
        <p:spPr>
          <a:xfrm>
            <a:off x="819163" y="4031125"/>
            <a:ext cx="7505700" cy="4587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fr" u="sng">
                <a:solidFill>
                  <a:schemeClr val="hlink"/>
                </a:solidFill>
                <a:hlinkClick r:id="rId3"/>
              </a:rPr>
              <a:t>https://www.thalesgroup.com/fr/group/investisseurs/press_release/thales-et-google-cloud-annoncent-partenariat-strategique</a:t>
            </a:r>
            <a:endParaRPr/>
          </a:p>
        </p:txBody>
      </p:sp>
      <p:pic>
        <p:nvPicPr>
          <p:cNvPr id="923" name="Google Shape;923;p67"/>
          <p:cNvPicPr preferRelativeResize="0"/>
          <p:nvPr/>
        </p:nvPicPr>
        <p:blipFill>
          <a:blip r:embed="rId4">
            <a:alphaModFix/>
          </a:blip>
          <a:stretch>
            <a:fillRect/>
          </a:stretch>
        </p:blipFill>
        <p:spPr>
          <a:xfrm>
            <a:off x="2452688" y="1381125"/>
            <a:ext cx="4238625" cy="2381250"/>
          </a:xfrm>
          <a:prstGeom prst="rect">
            <a:avLst/>
          </a:prstGeom>
          <a:noFill/>
          <a:ln>
            <a:noFill/>
          </a:ln>
        </p:spPr>
      </p:pic>
      <p:pic>
        <p:nvPicPr>
          <p:cNvPr id="924" name="Google Shape;924;p67"/>
          <p:cNvPicPr preferRelativeResize="0"/>
          <p:nvPr/>
        </p:nvPicPr>
        <p:blipFill>
          <a:blip r:embed="rId5">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6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autres projets</a:t>
            </a:r>
            <a:endParaRPr/>
          </a:p>
        </p:txBody>
      </p:sp>
      <p:pic>
        <p:nvPicPr>
          <p:cNvPr id="930" name="Google Shape;930;p68"/>
          <p:cNvPicPr preferRelativeResize="0"/>
          <p:nvPr/>
        </p:nvPicPr>
        <p:blipFill>
          <a:blip r:embed="rId3">
            <a:alphaModFix/>
          </a:blip>
          <a:stretch>
            <a:fillRect/>
          </a:stretch>
        </p:blipFill>
        <p:spPr>
          <a:xfrm>
            <a:off x="889550" y="1618275"/>
            <a:ext cx="3682462" cy="3038500"/>
          </a:xfrm>
          <a:prstGeom prst="rect">
            <a:avLst/>
          </a:prstGeom>
          <a:noFill/>
          <a:ln>
            <a:noFill/>
          </a:ln>
        </p:spPr>
      </p:pic>
      <p:pic>
        <p:nvPicPr>
          <p:cNvPr id="931" name="Google Shape;931;p68"/>
          <p:cNvPicPr preferRelativeResize="0"/>
          <p:nvPr/>
        </p:nvPicPr>
        <p:blipFill>
          <a:blip r:embed="rId4">
            <a:alphaModFix/>
          </a:blip>
          <a:stretch>
            <a:fillRect/>
          </a:stretch>
        </p:blipFill>
        <p:spPr>
          <a:xfrm>
            <a:off x="5577713" y="2155287"/>
            <a:ext cx="2274885" cy="1381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6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Data Governance Act</a:t>
            </a:r>
            <a:endParaRPr/>
          </a:p>
        </p:txBody>
      </p:sp>
      <p:sp>
        <p:nvSpPr>
          <p:cNvPr id="937" name="Google Shape;937;p6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fr"/>
              <a:t>Le </a:t>
            </a:r>
            <a:r>
              <a:rPr b="1" lang="fr"/>
              <a:t>Data Governance Act</a:t>
            </a:r>
            <a:r>
              <a:rPr lang="fr"/>
              <a:t> et le </a:t>
            </a:r>
            <a:r>
              <a:rPr b="1" lang="fr"/>
              <a:t>Data Act</a:t>
            </a:r>
            <a:r>
              <a:rPr lang="fr"/>
              <a:t> s’inscrivent dans le cadre de la </a:t>
            </a:r>
            <a:r>
              <a:rPr b="1" lang="fr"/>
              <a:t>stratégie européenne pour les données</a:t>
            </a:r>
            <a:r>
              <a:rPr lang="fr"/>
              <a:t>, présentée par la Commission européenne en février 2020. Cette stratégie vise à développer un marché unique de la donnée en soutenant </a:t>
            </a:r>
            <a:r>
              <a:rPr b="1" lang="fr"/>
              <a:t>l’accès</a:t>
            </a:r>
            <a:r>
              <a:rPr lang="fr"/>
              <a:t>, le </a:t>
            </a:r>
            <a:r>
              <a:rPr b="1" lang="fr"/>
              <a:t>partage </a:t>
            </a:r>
            <a:r>
              <a:rPr lang="fr"/>
              <a:t>et la </a:t>
            </a:r>
            <a:r>
              <a:rPr b="1" lang="fr"/>
              <a:t>réutilisation </a:t>
            </a:r>
            <a:r>
              <a:rPr lang="fr"/>
              <a:t>responsables, dans le respect des valeurs de l’Union européenne et notamment la </a:t>
            </a:r>
            <a:r>
              <a:rPr b="1" lang="fr"/>
              <a:t>protection des données personnelles</a:t>
            </a:r>
            <a:r>
              <a:rPr lang="fr"/>
              <a: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fr"/>
              <a:t>Elle s’inscrit dans le contexte plus large du plan d’action de la Commission européenne visant à assurer la </a:t>
            </a:r>
            <a:r>
              <a:rPr b="1" lang="fr"/>
              <a:t>souveraineté numérique</a:t>
            </a:r>
            <a:r>
              <a:rPr lang="fr"/>
              <a:t> de l’Europe à l’horizon </a:t>
            </a:r>
            <a:r>
              <a:rPr b="1" lang="fr"/>
              <a:t>2030</a:t>
            </a:r>
            <a:r>
              <a:rPr lang="fr"/>
              <a:t>, et est complémentaire de la stratégie européenne en matière d’intelligence artificielle.</a:t>
            </a:r>
            <a:endParaRPr/>
          </a:p>
          <a:p>
            <a:pPr indent="0" lvl="0" marL="0" rtl="0" algn="l">
              <a:spcBef>
                <a:spcPts val="1200"/>
              </a:spcBef>
              <a:spcAft>
                <a:spcPts val="1200"/>
              </a:spcAft>
              <a:buNone/>
            </a:pPr>
            <a:r>
              <a:t/>
            </a:r>
            <a:endParaRPr/>
          </a:p>
        </p:txBody>
      </p:sp>
      <p:pic>
        <p:nvPicPr>
          <p:cNvPr id="938" name="Google Shape;938;p69"/>
          <p:cNvPicPr preferRelativeResize="0"/>
          <p:nvPr/>
        </p:nvPicPr>
        <p:blipFill>
          <a:blip r:embed="rId3">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7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Data Governance Act</a:t>
            </a:r>
            <a:endParaRPr/>
          </a:p>
        </p:txBody>
      </p:sp>
      <p:sp>
        <p:nvSpPr>
          <p:cNvPr id="944" name="Google Shape;944;p70"/>
          <p:cNvSpPr txBox="1"/>
          <p:nvPr>
            <p:ph idx="1" type="body"/>
          </p:nvPr>
        </p:nvSpPr>
        <p:spPr>
          <a:xfrm>
            <a:off x="819150" y="2183200"/>
            <a:ext cx="7505700" cy="129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Première brique de la série de mesures annoncées dans le cadre de la stratégie européenne des données, le Data Governance Act a été adopté en </a:t>
            </a:r>
            <a:r>
              <a:rPr b="1" lang="fr"/>
              <a:t>mai 2022</a:t>
            </a:r>
            <a:r>
              <a:rPr lang="fr"/>
              <a:t>, et sera applicable en </a:t>
            </a:r>
            <a:r>
              <a:rPr b="1" lang="fr"/>
              <a:t>septembre 2023</a:t>
            </a:r>
            <a:r>
              <a:rPr lang="fr"/>
              <a:t>. Il vise à favoriser le partage des données personnelles et non personnelles en mettant en place des structures d’intermédiation. Ce règlement comporte 4 grandes mesures.</a:t>
            </a:r>
            <a:endParaRPr/>
          </a:p>
        </p:txBody>
      </p:sp>
      <p:pic>
        <p:nvPicPr>
          <p:cNvPr id="945" name="Google Shape;945;p70"/>
          <p:cNvPicPr preferRelativeResize="0"/>
          <p:nvPr/>
        </p:nvPicPr>
        <p:blipFill>
          <a:blip r:embed="rId3">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7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Data Governance Act</a:t>
            </a:r>
            <a:endParaRPr/>
          </a:p>
        </p:txBody>
      </p:sp>
      <p:sp>
        <p:nvSpPr>
          <p:cNvPr id="951" name="Google Shape;951;p71"/>
          <p:cNvSpPr/>
          <p:nvPr/>
        </p:nvSpPr>
        <p:spPr>
          <a:xfrm>
            <a:off x="545100" y="1614725"/>
            <a:ext cx="2055600" cy="31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300">
                <a:solidFill>
                  <a:schemeClr val="dk2"/>
                </a:solidFill>
                <a:latin typeface="Calibri"/>
                <a:ea typeface="Calibri"/>
                <a:cs typeface="Calibri"/>
                <a:sym typeface="Calibri"/>
              </a:rPr>
              <a:t>Un encadrement ainsi qu’une assistance technique et juridique facilitant la </a:t>
            </a:r>
            <a:r>
              <a:rPr b="1" lang="fr" sz="1300">
                <a:solidFill>
                  <a:schemeClr val="dk2"/>
                </a:solidFill>
                <a:latin typeface="Calibri"/>
                <a:ea typeface="Calibri"/>
                <a:cs typeface="Calibri"/>
                <a:sym typeface="Calibri"/>
              </a:rPr>
              <a:t>réutilisation </a:t>
            </a:r>
            <a:r>
              <a:rPr lang="fr" sz="1300">
                <a:solidFill>
                  <a:schemeClr val="dk2"/>
                </a:solidFill>
                <a:latin typeface="Calibri"/>
                <a:ea typeface="Calibri"/>
                <a:cs typeface="Calibri"/>
                <a:sym typeface="Calibri"/>
              </a:rPr>
              <a:t>de certaines catégories de données protégées du secteur public (informations commerciales confidentielles, propriété intellectuelle, données personnelles)</a:t>
            </a:r>
            <a:endParaRPr>
              <a:latin typeface="Calibri"/>
              <a:ea typeface="Calibri"/>
              <a:cs typeface="Calibri"/>
              <a:sym typeface="Calibri"/>
            </a:endParaRPr>
          </a:p>
        </p:txBody>
      </p:sp>
      <p:sp>
        <p:nvSpPr>
          <p:cNvPr id="952" name="Google Shape;952;p71"/>
          <p:cNvSpPr/>
          <p:nvPr/>
        </p:nvSpPr>
        <p:spPr>
          <a:xfrm>
            <a:off x="2758200" y="1632275"/>
            <a:ext cx="1814400" cy="30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300">
                <a:solidFill>
                  <a:schemeClr val="dk2"/>
                </a:solidFill>
                <a:latin typeface="Calibri"/>
                <a:ea typeface="Calibri"/>
                <a:cs typeface="Calibri"/>
                <a:sym typeface="Calibri"/>
              </a:rPr>
              <a:t>Une certification </a:t>
            </a:r>
            <a:r>
              <a:rPr b="1" lang="fr" sz="1300">
                <a:solidFill>
                  <a:schemeClr val="dk2"/>
                </a:solidFill>
                <a:latin typeface="Calibri"/>
                <a:ea typeface="Calibri"/>
                <a:cs typeface="Calibri"/>
                <a:sym typeface="Calibri"/>
              </a:rPr>
              <a:t>obligatoire </a:t>
            </a:r>
            <a:r>
              <a:rPr lang="fr" sz="1300">
                <a:solidFill>
                  <a:schemeClr val="dk2"/>
                </a:solidFill>
                <a:latin typeface="Calibri"/>
                <a:ea typeface="Calibri"/>
                <a:cs typeface="Calibri"/>
                <a:sym typeface="Calibri"/>
              </a:rPr>
              <a:t>pour les fournisseurs de services d’intermédiation de données.</a:t>
            </a:r>
            <a:endParaRPr>
              <a:latin typeface="Calibri"/>
              <a:ea typeface="Calibri"/>
              <a:cs typeface="Calibri"/>
              <a:sym typeface="Calibri"/>
            </a:endParaRPr>
          </a:p>
        </p:txBody>
      </p:sp>
      <p:sp>
        <p:nvSpPr>
          <p:cNvPr id="953" name="Google Shape;953;p71"/>
          <p:cNvSpPr/>
          <p:nvPr/>
        </p:nvSpPr>
        <p:spPr>
          <a:xfrm>
            <a:off x="4730100" y="1632275"/>
            <a:ext cx="1814400" cy="30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300">
                <a:solidFill>
                  <a:schemeClr val="dk2"/>
                </a:solidFill>
                <a:latin typeface="Calibri"/>
                <a:ea typeface="Calibri"/>
                <a:cs typeface="Calibri"/>
                <a:sym typeface="Calibri"/>
              </a:rPr>
              <a:t>Une certification </a:t>
            </a:r>
            <a:r>
              <a:rPr b="1" lang="fr" sz="1300">
                <a:solidFill>
                  <a:schemeClr val="dk2"/>
                </a:solidFill>
                <a:latin typeface="Calibri"/>
                <a:ea typeface="Calibri"/>
                <a:cs typeface="Calibri"/>
                <a:sym typeface="Calibri"/>
              </a:rPr>
              <a:t>facultative </a:t>
            </a:r>
            <a:r>
              <a:rPr lang="fr" sz="1300">
                <a:solidFill>
                  <a:schemeClr val="dk2"/>
                </a:solidFill>
                <a:latin typeface="Calibri"/>
                <a:ea typeface="Calibri"/>
                <a:cs typeface="Calibri"/>
                <a:sym typeface="Calibri"/>
              </a:rPr>
              <a:t>pour les organismes pratiquant l’altruisme en matière de données.</a:t>
            </a:r>
            <a:endParaRPr sz="1300">
              <a:solidFill>
                <a:schemeClr val="dk2"/>
              </a:solidFill>
              <a:latin typeface="Calibri"/>
              <a:ea typeface="Calibri"/>
              <a:cs typeface="Calibri"/>
              <a:sym typeface="Calibri"/>
            </a:endParaRPr>
          </a:p>
        </p:txBody>
      </p:sp>
      <p:sp>
        <p:nvSpPr>
          <p:cNvPr id="954" name="Google Shape;954;p71"/>
          <p:cNvSpPr/>
          <p:nvPr/>
        </p:nvSpPr>
        <p:spPr>
          <a:xfrm>
            <a:off x="6702000" y="1614725"/>
            <a:ext cx="1896900" cy="312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fr" sz="1300">
                <a:solidFill>
                  <a:schemeClr val="dk2"/>
                </a:solidFill>
                <a:latin typeface="Calibri"/>
                <a:ea typeface="Calibri"/>
                <a:cs typeface="Calibri"/>
                <a:sym typeface="Calibri"/>
              </a:rPr>
              <a:t>La création du “</a:t>
            </a:r>
            <a:r>
              <a:rPr b="1" lang="fr" sz="1300">
                <a:solidFill>
                  <a:schemeClr val="dk2"/>
                </a:solidFill>
                <a:latin typeface="Calibri"/>
                <a:ea typeface="Calibri"/>
                <a:cs typeface="Calibri"/>
                <a:sym typeface="Calibri"/>
              </a:rPr>
              <a:t>Conseil Européen de l’innovation en matière de données</a:t>
            </a:r>
            <a:r>
              <a:rPr lang="fr" sz="1300">
                <a:solidFill>
                  <a:schemeClr val="dk2"/>
                </a:solidFill>
                <a:latin typeface="Calibri"/>
                <a:ea typeface="Calibri"/>
                <a:cs typeface="Calibri"/>
                <a:sym typeface="Calibri"/>
              </a:rPr>
              <a:t>”</a:t>
            </a:r>
            <a:endParaRPr sz="1300">
              <a:solidFill>
                <a:schemeClr val="dk2"/>
              </a:solidFill>
              <a:latin typeface="Calibri"/>
              <a:ea typeface="Calibri"/>
              <a:cs typeface="Calibri"/>
              <a:sym typeface="Calibri"/>
            </a:endParaRPr>
          </a:p>
        </p:txBody>
      </p:sp>
      <p:pic>
        <p:nvPicPr>
          <p:cNvPr id="955" name="Google Shape;955;p71"/>
          <p:cNvPicPr preferRelativeResize="0"/>
          <p:nvPr/>
        </p:nvPicPr>
        <p:blipFill>
          <a:blip r:embed="rId3">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72"/>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Le Data Act (Le règlement sur les données)</a:t>
            </a:r>
            <a:endParaRPr/>
          </a:p>
        </p:txBody>
      </p:sp>
      <p:sp>
        <p:nvSpPr>
          <p:cNvPr id="961" name="Google Shape;961;p7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La proposition législative de la Commission européenne, présentée le </a:t>
            </a:r>
            <a:r>
              <a:rPr b="1" lang="fr"/>
              <a:t>23 février 2022</a:t>
            </a:r>
            <a:r>
              <a:rPr lang="fr"/>
              <a:t>, a pour objectif d’assurer une meilleure répartition de la valeur issue de l’utilisation des données personnelles et non personnelles entre les acteurs de l’économie de la donnée, notamment liées à l’utilisation des objets connectés et au développement de l’Internet des objets.</a:t>
            </a:r>
            <a:endParaRPr/>
          </a:p>
        </p:txBody>
      </p:sp>
      <p:pic>
        <p:nvPicPr>
          <p:cNvPr id="962" name="Google Shape;962;p72"/>
          <p:cNvPicPr preferRelativeResize="0"/>
          <p:nvPr/>
        </p:nvPicPr>
        <p:blipFill>
          <a:blip r:embed="rId3">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7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Data Act</a:t>
            </a:r>
            <a:endParaRPr/>
          </a:p>
        </p:txBody>
      </p:sp>
      <p:sp>
        <p:nvSpPr>
          <p:cNvPr id="968" name="Google Shape;968;p73"/>
          <p:cNvSpPr txBox="1"/>
          <p:nvPr>
            <p:ph idx="1" type="body"/>
          </p:nvPr>
        </p:nvSpPr>
        <p:spPr>
          <a:xfrm>
            <a:off x="460650" y="1693500"/>
            <a:ext cx="8222700" cy="2982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fr"/>
              <a:t>Faciliter le partage entre entreprises (B2B) et avec le consommateur (B2C) des données, en fixant notamment une obligation de rendre accessibles les données générées par l’utilisation des objets connectés et services connexes, en contrepartie d’une compensation juste et équitable.</a:t>
            </a:r>
            <a:endParaRPr/>
          </a:p>
          <a:p>
            <a:pPr indent="0" lvl="0" marL="0" rtl="0" algn="l">
              <a:spcBef>
                <a:spcPts val="1200"/>
              </a:spcBef>
              <a:spcAft>
                <a:spcPts val="0"/>
              </a:spcAft>
              <a:buNone/>
            </a:pPr>
            <a:r>
              <a:rPr lang="fr"/>
              <a:t>Permettre l’utilisation des données détenues par les entreprises et, sous réserve de justifier d’un besoin exceptionnel, par les organismes publics des États membres et les institutions, agences ou organes de l’Union.</a:t>
            </a:r>
            <a:endParaRPr/>
          </a:p>
          <a:p>
            <a:pPr indent="0" lvl="0" marL="0" rtl="0" algn="l">
              <a:spcBef>
                <a:spcPts val="1200"/>
              </a:spcBef>
              <a:spcAft>
                <a:spcPts val="0"/>
              </a:spcAft>
              <a:buNone/>
            </a:pPr>
            <a:r>
              <a:rPr lang="fr"/>
              <a:t>Faciliter le changement de fournisseur de services de traitement de données (cloud et edge computing) par l’encadrement des relations contractuelles entre les fournisseurs de services et les consommateurs, et notamment par la suppression progressive des frais liés au changement pour le consommateur.</a:t>
            </a:r>
            <a:endParaRPr/>
          </a:p>
          <a:p>
            <a:pPr indent="0" lvl="0" marL="0" rtl="0" algn="l">
              <a:spcBef>
                <a:spcPts val="1200"/>
              </a:spcBef>
              <a:spcAft>
                <a:spcPts val="0"/>
              </a:spcAft>
              <a:buNone/>
            </a:pPr>
            <a:r>
              <a:rPr lang="fr"/>
              <a:t>Prévoir l’élaboration de normes d’interopérabilité pour les données et leurs réutilisations entre les secteurs.</a:t>
            </a:r>
            <a:endParaRPr/>
          </a:p>
          <a:p>
            <a:pPr indent="0" lvl="0" marL="0" rtl="0" algn="l">
              <a:spcBef>
                <a:spcPts val="1200"/>
              </a:spcBef>
              <a:spcAft>
                <a:spcPts val="1200"/>
              </a:spcAft>
              <a:buNone/>
            </a:pPr>
            <a:r>
              <a:rPr lang="fr"/>
              <a:t>Mettre en place des garanties contre les accès illicites de gouvernements de pays tiers aux données non-personnelles contenues dans le cloud.</a:t>
            </a:r>
            <a:endParaRPr/>
          </a:p>
        </p:txBody>
      </p:sp>
      <p:pic>
        <p:nvPicPr>
          <p:cNvPr id="969" name="Google Shape;969;p73"/>
          <p:cNvPicPr preferRelativeResize="0"/>
          <p:nvPr/>
        </p:nvPicPr>
        <p:blipFill>
          <a:blip r:embed="rId3">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7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Amendes des GAFAM</a:t>
            </a:r>
            <a:endParaRPr/>
          </a:p>
        </p:txBody>
      </p:sp>
      <p:sp>
        <p:nvSpPr>
          <p:cNvPr id="975" name="Google Shape;975;p7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plus grosses amendes reçues pour non respect des réglementations : </a:t>
            </a:r>
            <a:endParaRPr/>
          </a:p>
          <a:p>
            <a:pPr indent="0" lvl="0" marL="0" rtl="0" algn="l">
              <a:spcBef>
                <a:spcPts val="1200"/>
              </a:spcBef>
              <a:spcAft>
                <a:spcPts val="0"/>
              </a:spcAft>
              <a:buNone/>
            </a:pPr>
            <a:r>
              <a:rPr lang="fr"/>
              <a:t>Meta : 2023 - Par l’autorité de contrôle irlandaise : 2,5 milliards d’euros pour un transfert de données de l’UE vers les USA</a:t>
            </a:r>
            <a:endParaRPr/>
          </a:p>
          <a:p>
            <a:pPr indent="0" lvl="0" marL="0" rtl="0" algn="l">
              <a:spcBef>
                <a:spcPts val="1200"/>
              </a:spcBef>
              <a:spcAft>
                <a:spcPts val="0"/>
              </a:spcAft>
              <a:buNone/>
            </a:pPr>
            <a:r>
              <a:rPr lang="fr"/>
              <a:t>Janvier 2023 : Meta - 390 millions d’euros - utilisation de données personnelles dans le cadre de contacts publicitaires.</a:t>
            </a:r>
            <a:endParaRPr/>
          </a:p>
          <a:p>
            <a:pPr indent="0" lvl="0" marL="0" rtl="0" algn="l">
              <a:spcBef>
                <a:spcPts val="1200"/>
              </a:spcBef>
              <a:spcAft>
                <a:spcPts val="0"/>
              </a:spcAft>
              <a:buNone/>
            </a:pPr>
            <a:r>
              <a:rPr lang="fr"/>
              <a:t>Amazon : 2021 746 millions d’euros.</a:t>
            </a:r>
            <a:endParaRPr/>
          </a:p>
          <a:p>
            <a:pPr indent="0" lvl="0" marL="0" rtl="0" algn="l">
              <a:spcBef>
                <a:spcPts val="1200"/>
              </a:spcBef>
              <a:spcAft>
                <a:spcPts val="1200"/>
              </a:spcAft>
              <a:buNone/>
            </a:pPr>
            <a:r>
              <a:rPr lang="fr"/>
              <a:t>Google : 2021 - 90 millions d’euros et 60 millions d’euros.</a:t>
            </a:r>
            <a:endParaRPr/>
          </a:p>
        </p:txBody>
      </p:sp>
      <p:pic>
        <p:nvPicPr>
          <p:cNvPr id="976" name="Google Shape;976;p74"/>
          <p:cNvPicPr preferRelativeResize="0"/>
          <p:nvPr/>
        </p:nvPicPr>
        <p:blipFill>
          <a:blip r:embed="rId3">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7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Références</a:t>
            </a:r>
            <a:endParaRPr/>
          </a:p>
        </p:txBody>
      </p:sp>
      <p:sp>
        <p:nvSpPr>
          <p:cNvPr id="982" name="Google Shape;982;p7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u="sng">
                <a:solidFill>
                  <a:schemeClr val="hlink"/>
                </a:solidFill>
                <a:hlinkClick r:id="rId3"/>
              </a:rPr>
              <a:t>https://afee-cedece.eu/gaia-x-un-projet-europeen-trop-ambitieux/</a:t>
            </a:r>
            <a:r>
              <a:rPr lang="fr"/>
              <a:t> Lamprini Xenou, Maitre de conférences en droit public, Université Paris-Est Créteil</a:t>
            </a:r>
            <a:endParaRPr/>
          </a:p>
          <a:p>
            <a:pPr indent="0" lvl="0" marL="0" rtl="0" algn="l">
              <a:spcBef>
                <a:spcPts val="1200"/>
              </a:spcBef>
              <a:spcAft>
                <a:spcPts val="0"/>
              </a:spcAft>
              <a:buNone/>
            </a:pPr>
            <a:r>
              <a:rPr lang="fr" u="sng">
                <a:solidFill>
                  <a:schemeClr val="hlink"/>
                </a:solidFill>
                <a:hlinkClick r:id="rId4"/>
              </a:rPr>
              <a:t>https://www.portail-ie.fr/univers/risques-et-gouvernance-cyber/2021/euclidia-un-cloud-europeen-rival-de-gaia-x/</a:t>
            </a:r>
            <a:r>
              <a:rPr lang="fr"/>
              <a:t> “Euclidia, un cloud européen rival de Gaia-X ?” Nathan Crouzevialle</a:t>
            </a:r>
            <a:endParaRPr/>
          </a:p>
          <a:p>
            <a:pPr indent="0" lvl="0" marL="0" rtl="0" algn="l">
              <a:spcBef>
                <a:spcPts val="1200"/>
              </a:spcBef>
              <a:spcAft>
                <a:spcPts val="1200"/>
              </a:spcAft>
              <a:buNone/>
            </a:pPr>
            <a:r>
              <a:t/>
            </a:r>
            <a:endParaRPr/>
          </a:p>
        </p:txBody>
      </p:sp>
      <p:pic>
        <p:nvPicPr>
          <p:cNvPr id="983" name="Google Shape;983;p75"/>
          <p:cNvPicPr preferRelativeResize="0"/>
          <p:nvPr/>
        </p:nvPicPr>
        <p:blipFill>
          <a:blip r:embed="rId5">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76"/>
          <p:cNvSpPr txBox="1"/>
          <p:nvPr>
            <p:ph type="ctrTitle"/>
          </p:nvPr>
        </p:nvSpPr>
        <p:spPr>
          <a:xfrm>
            <a:off x="824000" y="1613825"/>
            <a:ext cx="5673600" cy="18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fr" sz="3040"/>
              <a:t>Introduction à la Blockchain</a:t>
            </a:r>
            <a:endParaRPr sz="304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2"/>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“Considérer l’infrastructure comme un logiciel”</a:t>
            </a:r>
            <a:endParaRPr/>
          </a:p>
        </p:txBody>
      </p:sp>
      <p:sp>
        <p:nvSpPr>
          <p:cNvPr id="322" name="Google Shape;322;p32"/>
          <p:cNvSpPr txBox="1"/>
          <p:nvPr>
            <p:ph idx="1" type="body"/>
          </p:nvPr>
        </p:nvSpPr>
        <p:spPr>
          <a:xfrm>
            <a:off x="819150" y="1545075"/>
            <a:ext cx="7505700" cy="44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 Cloud Computing vous demande de considérer </a:t>
            </a:r>
            <a:r>
              <a:rPr b="1" lang="fr"/>
              <a:t>l’infrastructure physique</a:t>
            </a:r>
            <a:r>
              <a:rPr lang="fr"/>
              <a:t> comme une </a:t>
            </a:r>
            <a:r>
              <a:rPr b="1" lang="fr"/>
              <a:t>couche logicielle.  </a:t>
            </a:r>
            <a:endParaRPr b="1"/>
          </a:p>
        </p:txBody>
      </p:sp>
      <p:pic>
        <p:nvPicPr>
          <p:cNvPr id="323" name="Google Shape;323;p32"/>
          <p:cNvPicPr preferRelativeResize="0"/>
          <p:nvPr/>
        </p:nvPicPr>
        <p:blipFill>
          <a:blip r:embed="rId3">
            <a:alphaModFix/>
          </a:blip>
          <a:stretch>
            <a:fillRect/>
          </a:stretch>
        </p:blipFill>
        <p:spPr>
          <a:xfrm>
            <a:off x="734675" y="2449300"/>
            <a:ext cx="3157163" cy="1776426"/>
          </a:xfrm>
          <a:prstGeom prst="rect">
            <a:avLst/>
          </a:prstGeom>
          <a:noFill/>
          <a:ln>
            <a:noFill/>
          </a:ln>
        </p:spPr>
      </p:pic>
      <p:pic>
        <p:nvPicPr>
          <p:cNvPr id="324" name="Google Shape;324;p32"/>
          <p:cNvPicPr preferRelativeResize="0"/>
          <p:nvPr/>
        </p:nvPicPr>
        <p:blipFill>
          <a:blip r:embed="rId4">
            <a:alphaModFix/>
          </a:blip>
          <a:stretch>
            <a:fillRect/>
          </a:stretch>
        </p:blipFill>
        <p:spPr>
          <a:xfrm>
            <a:off x="5497675" y="2544099"/>
            <a:ext cx="3157150" cy="1586838"/>
          </a:xfrm>
          <a:prstGeom prst="rect">
            <a:avLst/>
          </a:prstGeom>
          <a:noFill/>
          <a:ln>
            <a:noFill/>
          </a:ln>
        </p:spPr>
      </p:pic>
      <p:sp>
        <p:nvSpPr>
          <p:cNvPr id="325" name="Google Shape;325;p32"/>
          <p:cNvSpPr/>
          <p:nvPr/>
        </p:nvSpPr>
        <p:spPr>
          <a:xfrm>
            <a:off x="4130750" y="3036463"/>
            <a:ext cx="1128000" cy="60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26" name="Google Shape;326;p32"/>
          <p:cNvPicPr preferRelativeResize="0"/>
          <p:nvPr/>
        </p:nvPicPr>
        <p:blipFill>
          <a:blip r:embed="rId5">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7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Historique</a:t>
            </a:r>
            <a:endParaRPr/>
          </a:p>
        </p:txBody>
      </p:sp>
      <p:sp>
        <p:nvSpPr>
          <p:cNvPr id="994" name="Google Shape;994;p77"/>
          <p:cNvSpPr/>
          <p:nvPr/>
        </p:nvSpPr>
        <p:spPr>
          <a:xfrm>
            <a:off x="1155450" y="2605600"/>
            <a:ext cx="6833100" cy="42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7"/>
          <p:cNvSpPr txBox="1"/>
          <p:nvPr/>
        </p:nvSpPr>
        <p:spPr>
          <a:xfrm>
            <a:off x="3467325" y="2186850"/>
            <a:ext cx="3566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lt1"/>
                </a:solidFill>
                <a:latin typeface="Lato"/>
                <a:ea typeface="Lato"/>
                <a:cs typeface="Lato"/>
                <a:sym typeface="Lato"/>
              </a:rPr>
              <a:t>Revenons au début…</a:t>
            </a:r>
            <a:endParaRPr sz="1300">
              <a:solidFill>
                <a:schemeClr val="lt1"/>
              </a:solidFill>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7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Historique</a:t>
            </a:r>
            <a:endParaRPr/>
          </a:p>
        </p:txBody>
      </p:sp>
      <p:sp>
        <p:nvSpPr>
          <p:cNvPr id="1001" name="Google Shape;1001;p78"/>
          <p:cNvSpPr txBox="1"/>
          <p:nvPr>
            <p:ph idx="1" type="body"/>
          </p:nvPr>
        </p:nvSpPr>
        <p:spPr>
          <a:xfrm>
            <a:off x="2411625" y="1567550"/>
            <a:ext cx="59247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fr" sz="13000"/>
              <a:t>2008</a:t>
            </a:r>
            <a:endParaRPr sz="13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7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Historique</a:t>
            </a:r>
            <a:endParaRPr/>
          </a:p>
        </p:txBody>
      </p:sp>
      <p:sp>
        <p:nvSpPr>
          <p:cNvPr id="1007" name="Google Shape;1007;p7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En 2008, alors que la crise des Subprimes aux Etats-Unis fait rage, un nouveau système s’apprête à apparaître..</a:t>
            </a:r>
            <a:endParaRPr/>
          </a:p>
        </p:txBody>
      </p:sp>
      <p:pic>
        <p:nvPicPr>
          <p:cNvPr id="1008" name="Google Shape;1008;p79"/>
          <p:cNvPicPr preferRelativeResize="0"/>
          <p:nvPr/>
        </p:nvPicPr>
        <p:blipFill>
          <a:blip r:embed="rId3">
            <a:alphaModFix/>
          </a:blip>
          <a:stretch>
            <a:fillRect/>
          </a:stretch>
        </p:blipFill>
        <p:spPr>
          <a:xfrm>
            <a:off x="2411644" y="2272801"/>
            <a:ext cx="4434002" cy="25331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8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la Blockchain</a:t>
            </a:r>
            <a:endParaRPr/>
          </a:p>
        </p:txBody>
      </p:sp>
      <p:sp>
        <p:nvSpPr>
          <p:cNvPr id="1014" name="Google Shape;1014;p80"/>
          <p:cNvSpPr txBox="1"/>
          <p:nvPr>
            <p:ph idx="1" type="body"/>
          </p:nvPr>
        </p:nvSpPr>
        <p:spPr>
          <a:xfrm>
            <a:off x="846200" y="2278925"/>
            <a:ext cx="4643100" cy="2272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Le 18 août 2008, le nom de domaine “bitcoin.org” fut réservé.</a:t>
            </a:r>
            <a:endParaRPr/>
          </a:p>
          <a:p>
            <a:pPr indent="0" lvl="0" marL="0" rtl="0" algn="just">
              <a:spcBef>
                <a:spcPts val="1200"/>
              </a:spcBef>
              <a:spcAft>
                <a:spcPts val="1200"/>
              </a:spcAft>
              <a:buNone/>
            </a:pPr>
            <a:r>
              <a:t/>
            </a:r>
            <a:endParaRPr/>
          </a:p>
        </p:txBody>
      </p:sp>
      <p:pic>
        <p:nvPicPr>
          <p:cNvPr id="1015" name="Google Shape;1015;p80"/>
          <p:cNvPicPr preferRelativeResize="0"/>
          <p:nvPr/>
        </p:nvPicPr>
        <p:blipFill>
          <a:blip r:embed="rId3">
            <a:alphaModFix/>
          </a:blip>
          <a:stretch>
            <a:fillRect/>
          </a:stretch>
        </p:blipFill>
        <p:spPr>
          <a:xfrm>
            <a:off x="5739526" y="1920538"/>
            <a:ext cx="2966850" cy="1913624"/>
          </a:xfrm>
          <a:prstGeom prst="rect">
            <a:avLst/>
          </a:prstGeom>
          <a:noFill/>
          <a:ln>
            <a:noFill/>
          </a:ln>
        </p:spPr>
      </p:pic>
      <p:sp>
        <p:nvSpPr>
          <p:cNvPr id="1016" name="Google Shape;1016;p80"/>
          <p:cNvSpPr/>
          <p:nvPr/>
        </p:nvSpPr>
        <p:spPr>
          <a:xfrm>
            <a:off x="1503225" y="1193900"/>
            <a:ext cx="6833100" cy="42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7" name="Google Shape;1017;p80"/>
          <p:cNvCxnSpPr/>
          <p:nvPr/>
        </p:nvCxnSpPr>
        <p:spPr>
          <a:xfrm>
            <a:off x="1540050" y="1411150"/>
            <a:ext cx="0" cy="509400"/>
          </a:xfrm>
          <a:prstGeom prst="straightConnector1">
            <a:avLst/>
          </a:prstGeom>
          <a:noFill/>
          <a:ln cap="flat" cmpd="sng" w="38100">
            <a:solidFill>
              <a:srgbClr val="FF0000"/>
            </a:solidFill>
            <a:prstDash val="solid"/>
            <a:round/>
            <a:headEnd len="med" w="med" type="none"/>
            <a:tailEnd len="med" w="med" type="none"/>
          </a:ln>
        </p:spPr>
      </p:cxnSp>
      <p:sp>
        <p:nvSpPr>
          <p:cNvPr id="1018" name="Google Shape;1018;p80"/>
          <p:cNvSpPr txBox="1"/>
          <p:nvPr/>
        </p:nvSpPr>
        <p:spPr>
          <a:xfrm>
            <a:off x="1067400" y="1889850"/>
            <a:ext cx="945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0000"/>
                </a:solidFill>
                <a:latin typeface="Lato"/>
                <a:ea typeface="Lato"/>
                <a:cs typeface="Lato"/>
                <a:sym typeface="Lato"/>
              </a:rPr>
              <a:t>18 août 2008</a:t>
            </a:r>
            <a:endParaRPr sz="900">
              <a:solidFill>
                <a:srgbClr val="FF0000"/>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8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Introduction à la Blockchain</a:t>
            </a:r>
            <a:endParaRPr/>
          </a:p>
          <a:p>
            <a:pPr indent="0" lvl="0" marL="0" rtl="0" algn="l">
              <a:spcBef>
                <a:spcPts val="0"/>
              </a:spcBef>
              <a:spcAft>
                <a:spcPts val="0"/>
              </a:spcAft>
              <a:buNone/>
            </a:pPr>
            <a:r>
              <a:t/>
            </a:r>
            <a:endParaRPr/>
          </a:p>
        </p:txBody>
      </p:sp>
      <p:sp>
        <p:nvSpPr>
          <p:cNvPr id="1024" name="Google Shape;1024;p81"/>
          <p:cNvSpPr txBox="1"/>
          <p:nvPr>
            <p:ph idx="1" type="body"/>
          </p:nvPr>
        </p:nvSpPr>
        <p:spPr>
          <a:xfrm>
            <a:off x="1297500" y="2212950"/>
            <a:ext cx="3870000" cy="2265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Le 31 octobre 2008, le Bitcoin et son concept de Blockchain sort de l’ombre via le ( ou ses ) créateur(s) Satoshi Nakamoto. </a:t>
            </a:r>
            <a:endParaRPr/>
          </a:p>
          <a:p>
            <a:pPr indent="0" lvl="0" marL="0" rtl="0" algn="just">
              <a:spcBef>
                <a:spcPts val="1200"/>
              </a:spcBef>
              <a:spcAft>
                <a:spcPts val="0"/>
              </a:spcAft>
              <a:buNone/>
            </a:pPr>
            <a:r>
              <a:rPr lang="fr"/>
              <a:t>Le “White Paper” édité devient alors le document de référence expliquant le protocole Bitcoin.</a:t>
            </a:r>
            <a:endParaRPr/>
          </a:p>
          <a:p>
            <a:pPr indent="0" lvl="0" marL="0" rtl="0" algn="just">
              <a:spcBef>
                <a:spcPts val="1200"/>
              </a:spcBef>
              <a:spcAft>
                <a:spcPts val="1200"/>
              </a:spcAft>
              <a:buNone/>
            </a:pPr>
            <a:r>
              <a:rPr lang="fr"/>
              <a:t> </a:t>
            </a:r>
            <a:endParaRPr/>
          </a:p>
        </p:txBody>
      </p:sp>
      <p:sp>
        <p:nvSpPr>
          <p:cNvPr id="1025" name="Google Shape;1025;p81"/>
          <p:cNvSpPr/>
          <p:nvPr/>
        </p:nvSpPr>
        <p:spPr>
          <a:xfrm>
            <a:off x="1503225" y="1193900"/>
            <a:ext cx="6833100" cy="42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6" name="Google Shape;1026;p81"/>
          <p:cNvCxnSpPr/>
          <p:nvPr/>
        </p:nvCxnSpPr>
        <p:spPr>
          <a:xfrm>
            <a:off x="1616250" y="1411150"/>
            <a:ext cx="0" cy="509400"/>
          </a:xfrm>
          <a:prstGeom prst="straightConnector1">
            <a:avLst/>
          </a:prstGeom>
          <a:noFill/>
          <a:ln cap="flat" cmpd="sng" w="38100">
            <a:solidFill>
              <a:srgbClr val="FF0000"/>
            </a:solidFill>
            <a:prstDash val="solid"/>
            <a:round/>
            <a:headEnd len="med" w="med" type="none"/>
            <a:tailEnd len="med" w="med" type="none"/>
          </a:ln>
        </p:spPr>
      </p:cxnSp>
      <p:sp>
        <p:nvSpPr>
          <p:cNvPr id="1027" name="Google Shape;1027;p81"/>
          <p:cNvSpPr txBox="1"/>
          <p:nvPr/>
        </p:nvSpPr>
        <p:spPr>
          <a:xfrm>
            <a:off x="1143600" y="1889850"/>
            <a:ext cx="945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0000"/>
                </a:solidFill>
                <a:latin typeface="Lato"/>
                <a:ea typeface="Lato"/>
                <a:cs typeface="Lato"/>
                <a:sym typeface="Lato"/>
              </a:rPr>
              <a:t>Automne 2008</a:t>
            </a:r>
            <a:endParaRPr sz="900">
              <a:solidFill>
                <a:srgbClr val="FF0000"/>
              </a:solidFill>
              <a:latin typeface="Lato"/>
              <a:ea typeface="Lato"/>
              <a:cs typeface="Lato"/>
              <a:sym typeface="Lato"/>
            </a:endParaRPr>
          </a:p>
        </p:txBody>
      </p:sp>
      <p:pic>
        <p:nvPicPr>
          <p:cNvPr id="1028" name="Google Shape;1028;p81"/>
          <p:cNvPicPr preferRelativeResize="0"/>
          <p:nvPr/>
        </p:nvPicPr>
        <p:blipFill>
          <a:blip r:embed="rId3">
            <a:alphaModFix/>
          </a:blip>
          <a:stretch>
            <a:fillRect/>
          </a:stretch>
        </p:blipFill>
        <p:spPr>
          <a:xfrm>
            <a:off x="5350124" y="2212950"/>
            <a:ext cx="3092249" cy="1881675"/>
          </a:xfrm>
          <a:prstGeom prst="rect">
            <a:avLst/>
          </a:prstGeom>
          <a:noFill/>
          <a:ln>
            <a:noFill/>
          </a:ln>
        </p:spPr>
      </p:pic>
      <p:sp>
        <p:nvSpPr>
          <p:cNvPr id="1029" name="Google Shape;1029;p81"/>
          <p:cNvSpPr txBox="1"/>
          <p:nvPr/>
        </p:nvSpPr>
        <p:spPr>
          <a:xfrm>
            <a:off x="5941800" y="4094625"/>
            <a:ext cx="1908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 sz="1100">
                <a:solidFill>
                  <a:schemeClr val="lt1"/>
                </a:solidFill>
                <a:latin typeface="Lato"/>
                <a:ea typeface="Lato"/>
                <a:cs typeface="Lato"/>
                <a:sym typeface="Lato"/>
              </a:rPr>
              <a:t>Le “white paper” de Bitcoin</a:t>
            </a:r>
            <a:endParaRPr i="1" sz="1100">
              <a:solidFill>
                <a:schemeClr val="lt1"/>
              </a:solidFill>
              <a:latin typeface="Lato"/>
              <a:ea typeface="Lato"/>
              <a:cs typeface="Lato"/>
              <a:sym typeface="Lato"/>
            </a:endParaRPr>
          </a:p>
          <a:p>
            <a:pPr indent="0" lvl="0" marL="0" rtl="0" algn="ctr">
              <a:spcBef>
                <a:spcPts val="0"/>
              </a:spcBef>
              <a:spcAft>
                <a:spcPts val="0"/>
              </a:spcAft>
              <a:buNone/>
            </a:pPr>
            <a:r>
              <a:rPr i="1" lang="fr" sz="1100">
                <a:solidFill>
                  <a:schemeClr val="lt1"/>
                </a:solidFill>
                <a:latin typeface="Lato"/>
                <a:ea typeface="Lato"/>
                <a:cs typeface="Lato"/>
                <a:sym typeface="Lato"/>
              </a:rPr>
              <a:t>https://bitcoin.org/bitcoin.pdf</a:t>
            </a:r>
            <a:endParaRPr i="1" sz="1100">
              <a:solidFill>
                <a:schemeClr val="lt1"/>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8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la Blockchain</a:t>
            </a:r>
            <a:endParaRPr/>
          </a:p>
        </p:txBody>
      </p:sp>
      <p:sp>
        <p:nvSpPr>
          <p:cNvPr id="1035" name="Google Shape;1035;p82"/>
          <p:cNvSpPr txBox="1"/>
          <p:nvPr>
            <p:ph idx="1" type="body"/>
          </p:nvPr>
        </p:nvSpPr>
        <p:spPr>
          <a:xfrm>
            <a:off x="846200" y="2278925"/>
            <a:ext cx="4643100" cy="2272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Le 9 novembre 2008, le terme de “blockchain” apparaît pour la première fois.</a:t>
            </a:r>
            <a:endParaRPr/>
          </a:p>
          <a:p>
            <a:pPr indent="0" lvl="0" marL="0" rtl="0" algn="just">
              <a:spcBef>
                <a:spcPts val="1200"/>
              </a:spcBef>
              <a:spcAft>
                <a:spcPts val="0"/>
              </a:spcAft>
              <a:buNone/>
            </a:pPr>
            <a:r>
              <a:rPr lang="fr"/>
              <a:t>Le concept repose sur une base de données distribuée dont les informations sont envoyées par les utilisateurs.</a:t>
            </a:r>
            <a:endParaRPr/>
          </a:p>
          <a:p>
            <a:pPr indent="0" lvl="0" marL="0" rtl="0" algn="just">
              <a:spcBef>
                <a:spcPts val="1200"/>
              </a:spcBef>
              <a:spcAft>
                <a:spcPts val="0"/>
              </a:spcAft>
              <a:buNone/>
            </a:pPr>
            <a:r>
              <a:rPr lang="fr"/>
              <a:t>Les liens internes de la base sont vérifiés et groupés sous forme de blocs formant ainsi une chaîne. </a:t>
            </a:r>
            <a:endParaRPr/>
          </a:p>
          <a:p>
            <a:pPr indent="0" lvl="0" marL="0" rtl="0" algn="just">
              <a:spcBef>
                <a:spcPts val="1200"/>
              </a:spcBef>
              <a:spcAft>
                <a:spcPts val="1200"/>
              </a:spcAft>
              <a:buNone/>
            </a:pPr>
            <a:r>
              <a:t/>
            </a:r>
            <a:endParaRPr/>
          </a:p>
        </p:txBody>
      </p:sp>
      <p:pic>
        <p:nvPicPr>
          <p:cNvPr id="1036" name="Google Shape;1036;p82"/>
          <p:cNvPicPr preferRelativeResize="0"/>
          <p:nvPr/>
        </p:nvPicPr>
        <p:blipFill>
          <a:blip r:embed="rId3">
            <a:alphaModFix/>
          </a:blip>
          <a:stretch>
            <a:fillRect/>
          </a:stretch>
        </p:blipFill>
        <p:spPr>
          <a:xfrm>
            <a:off x="5739526" y="1920538"/>
            <a:ext cx="2966850" cy="1913624"/>
          </a:xfrm>
          <a:prstGeom prst="rect">
            <a:avLst/>
          </a:prstGeom>
          <a:noFill/>
          <a:ln>
            <a:noFill/>
          </a:ln>
        </p:spPr>
      </p:pic>
      <p:sp>
        <p:nvSpPr>
          <p:cNvPr id="1037" name="Google Shape;1037;p82"/>
          <p:cNvSpPr/>
          <p:nvPr/>
        </p:nvSpPr>
        <p:spPr>
          <a:xfrm>
            <a:off x="1503225" y="1193900"/>
            <a:ext cx="6833100" cy="42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8" name="Google Shape;1038;p82"/>
          <p:cNvCxnSpPr/>
          <p:nvPr/>
        </p:nvCxnSpPr>
        <p:spPr>
          <a:xfrm>
            <a:off x="1692450" y="1411150"/>
            <a:ext cx="0" cy="509400"/>
          </a:xfrm>
          <a:prstGeom prst="straightConnector1">
            <a:avLst/>
          </a:prstGeom>
          <a:noFill/>
          <a:ln cap="flat" cmpd="sng" w="38100">
            <a:solidFill>
              <a:srgbClr val="FF0000"/>
            </a:solidFill>
            <a:prstDash val="solid"/>
            <a:round/>
            <a:headEnd len="med" w="med" type="none"/>
            <a:tailEnd len="med" w="med" type="none"/>
          </a:ln>
        </p:spPr>
      </p:cxnSp>
      <p:sp>
        <p:nvSpPr>
          <p:cNvPr id="1039" name="Google Shape;1039;p82"/>
          <p:cNvSpPr txBox="1"/>
          <p:nvPr/>
        </p:nvSpPr>
        <p:spPr>
          <a:xfrm>
            <a:off x="1219800" y="1889850"/>
            <a:ext cx="945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0000"/>
                </a:solidFill>
                <a:latin typeface="Lato"/>
                <a:ea typeface="Lato"/>
                <a:cs typeface="Lato"/>
                <a:sym typeface="Lato"/>
              </a:rPr>
              <a:t>Automne 2008</a:t>
            </a:r>
            <a:endParaRPr sz="900">
              <a:solidFill>
                <a:srgbClr val="FF0000"/>
              </a:solidFill>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8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la Blockchain</a:t>
            </a:r>
            <a:endParaRPr/>
          </a:p>
        </p:txBody>
      </p:sp>
      <p:sp>
        <p:nvSpPr>
          <p:cNvPr id="1045" name="Google Shape;1045;p83"/>
          <p:cNvSpPr/>
          <p:nvPr/>
        </p:nvSpPr>
        <p:spPr>
          <a:xfrm>
            <a:off x="1503225" y="1193900"/>
            <a:ext cx="6833100" cy="42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6" name="Google Shape;1046;p83"/>
          <p:cNvCxnSpPr/>
          <p:nvPr/>
        </p:nvCxnSpPr>
        <p:spPr>
          <a:xfrm>
            <a:off x="1783025" y="1411150"/>
            <a:ext cx="0" cy="509400"/>
          </a:xfrm>
          <a:prstGeom prst="straightConnector1">
            <a:avLst/>
          </a:prstGeom>
          <a:noFill/>
          <a:ln cap="flat" cmpd="sng" w="38100">
            <a:solidFill>
              <a:srgbClr val="FF0000"/>
            </a:solidFill>
            <a:prstDash val="solid"/>
            <a:round/>
            <a:headEnd len="med" w="med" type="none"/>
            <a:tailEnd len="med" w="med" type="none"/>
          </a:ln>
        </p:spPr>
      </p:cxnSp>
      <p:sp>
        <p:nvSpPr>
          <p:cNvPr id="1047" name="Google Shape;1047;p83"/>
          <p:cNvSpPr txBox="1"/>
          <p:nvPr/>
        </p:nvSpPr>
        <p:spPr>
          <a:xfrm>
            <a:off x="1310375" y="1889850"/>
            <a:ext cx="1031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0000"/>
                </a:solidFill>
                <a:latin typeface="Lato"/>
                <a:ea typeface="Lato"/>
                <a:cs typeface="Lato"/>
                <a:sym typeface="Lato"/>
              </a:rPr>
              <a:t>3 Janvier 2009</a:t>
            </a:r>
            <a:endParaRPr sz="900">
              <a:solidFill>
                <a:srgbClr val="FF0000"/>
              </a:solidFill>
              <a:latin typeface="Lato"/>
              <a:ea typeface="Lato"/>
              <a:cs typeface="Lato"/>
              <a:sym typeface="Lato"/>
            </a:endParaRPr>
          </a:p>
        </p:txBody>
      </p:sp>
      <p:sp>
        <p:nvSpPr>
          <p:cNvPr id="1048" name="Google Shape;1048;p83"/>
          <p:cNvSpPr txBox="1"/>
          <p:nvPr>
            <p:ph idx="1" type="body"/>
          </p:nvPr>
        </p:nvSpPr>
        <p:spPr>
          <a:xfrm>
            <a:off x="846200" y="2278925"/>
            <a:ext cx="4643100" cy="2272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Le 3 janvier 2009, les premiers Bitcoins naissent, le premier bloc de la blockchain naît.</a:t>
            </a:r>
            <a:endParaRPr/>
          </a:p>
          <a:p>
            <a:pPr indent="0" lvl="0" marL="0" rtl="0" algn="just">
              <a:spcBef>
                <a:spcPts val="1200"/>
              </a:spcBef>
              <a:spcAft>
                <a:spcPts val="0"/>
              </a:spcAft>
              <a:buNone/>
            </a:pPr>
            <a:r>
              <a:rPr lang="fr"/>
              <a:t>Le premier échange a lieu le 12 janvier 2009 entre Satoshi Nakamoto et Hal Finney, un cryptographe qui aidera ce dernier à créer le protocole Bitcoin.</a:t>
            </a:r>
            <a:endParaRPr/>
          </a:p>
          <a:p>
            <a:pPr indent="0" lvl="0" marL="0" rtl="0" algn="just">
              <a:spcBef>
                <a:spcPts val="1200"/>
              </a:spcBef>
              <a:spcAft>
                <a:spcPts val="1200"/>
              </a:spcAft>
              <a:buNone/>
            </a:pPr>
            <a:r>
              <a:t/>
            </a:r>
            <a:endParaRPr/>
          </a:p>
        </p:txBody>
      </p:sp>
      <p:pic>
        <p:nvPicPr>
          <p:cNvPr id="1049" name="Google Shape;1049;p83"/>
          <p:cNvPicPr preferRelativeResize="0"/>
          <p:nvPr/>
        </p:nvPicPr>
        <p:blipFill>
          <a:blip r:embed="rId3">
            <a:alphaModFix/>
          </a:blip>
          <a:stretch>
            <a:fillRect/>
          </a:stretch>
        </p:blipFill>
        <p:spPr>
          <a:xfrm>
            <a:off x="6172574" y="1730875"/>
            <a:ext cx="1752399" cy="2419350"/>
          </a:xfrm>
          <a:prstGeom prst="rect">
            <a:avLst/>
          </a:prstGeom>
          <a:noFill/>
          <a:ln>
            <a:noFill/>
          </a:ln>
        </p:spPr>
      </p:pic>
      <p:sp>
        <p:nvSpPr>
          <p:cNvPr id="1050" name="Google Shape;1050;p83"/>
          <p:cNvSpPr txBox="1"/>
          <p:nvPr/>
        </p:nvSpPr>
        <p:spPr>
          <a:xfrm>
            <a:off x="6603775" y="4182125"/>
            <a:ext cx="103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 sz="1200">
                <a:solidFill>
                  <a:schemeClr val="lt1"/>
                </a:solidFill>
                <a:latin typeface="Lato"/>
                <a:ea typeface="Lato"/>
                <a:cs typeface="Lato"/>
                <a:sym typeface="Lato"/>
              </a:rPr>
              <a:t>Hal Finney</a:t>
            </a:r>
            <a:endParaRPr i="1" sz="1200">
              <a:solidFill>
                <a:schemeClr val="lt1"/>
              </a:solidFill>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8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la Blockchain</a:t>
            </a:r>
            <a:endParaRPr/>
          </a:p>
        </p:txBody>
      </p:sp>
      <p:sp>
        <p:nvSpPr>
          <p:cNvPr id="1056" name="Google Shape;1056;p84"/>
          <p:cNvSpPr txBox="1"/>
          <p:nvPr>
            <p:ph idx="1" type="body"/>
          </p:nvPr>
        </p:nvSpPr>
        <p:spPr>
          <a:xfrm>
            <a:off x="846200" y="2278925"/>
            <a:ext cx="4643100" cy="2272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Le 5 octobre 2009, le Bitcoin est estimé à 0,001 dollar.</a:t>
            </a:r>
            <a:endParaRPr/>
          </a:p>
          <a:p>
            <a:pPr indent="0" lvl="0" marL="0" rtl="0" algn="just">
              <a:spcBef>
                <a:spcPts val="1200"/>
              </a:spcBef>
              <a:spcAft>
                <a:spcPts val="0"/>
              </a:spcAft>
              <a:buNone/>
            </a:pPr>
            <a:r>
              <a:rPr lang="fr"/>
              <a:t>Ce montant est déterminé par le coût de production en électricité que nécessite la création d’une unité par un ordinateur.</a:t>
            </a:r>
            <a:endParaRPr/>
          </a:p>
          <a:p>
            <a:pPr indent="0" lvl="0" marL="0" rtl="0" algn="just">
              <a:spcBef>
                <a:spcPts val="1200"/>
              </a:spcBef>
              <a:spcAft>
                <a:spcPts val="1200"/>
              </a:spcAft>
              <a:buNone/>
            </a:pPr>
            <a:r>
              <a:t/>
            </a:r>
            <a:endParaRPr/>
          </a:p>
        </p:txBody>
      </p:sp>
      <p:pic>
        <p:nvPicPr>
          <p:cNvPr id="1057" name="Google Shape;1057;p84"/>
          <p:cNvPicPr preferRelativeResize="0"/>
          <p:nvPr/>
        </p:nvPicPr>
        <p:blipFill>
          <a:blip r:embed="rId3">
            <a:alphaModFix/>
          </a:blip>
          <a:stretch>
            <a:fillRect/>
          </a:stretch>
        </p:blipFill>
        <p:spPr>
          <a:xfrm>
            <a:off x="5739526" y="1920538"/>
            <a:ext cx="2966850" cy="1913624"/>
          </a:xfrm>
          <a:prstGeom prst="rect">
            <a:avLst/>
          </a:prstGeom>
          <a:noFill/>
          <a:ln>
            <a:noFill/>
          </a:ln>
        </p:spPr>
      </p:pic>
      <p:sp>
        <p:nvSpPr>
          <p:cNvPr id="1058" name="Google Shape;1058;p84"/>
          <p:cNvSpPr/>
          <p:nvPr/>
        </p:nvSpPr>
        <p:spPr>
          <a:xfrm>
            <a:off x="1503225" y="1193900"/>
            <a:ext cx="6833100" cy="42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9" name="Google Shape;1059;p84"/>
          <p:cNvCxnSpPr/>
          <p:nvPr/>
        </p:nvCxnSpPr>
        <p:spPr>
          <a:xfrm>
            <a:off x="1921050" y="1411150"/>
            <a:ext cx="0" cy="509400"/>
          </a:xfrm>
          <a:prstGeom prst="straightConnector1">
            <a:avLst/>
          </a:prstGeom>
          <a:noFill/>
          <a:ln cap="flat" cmpd="sng" w="38100">
            <a:solidFill>
              <a:srgbClr val="FF0000"/>
            </a:solidFill>
            <a:prstDash val="solid"/>
            <a:round/>
            <a:headEnd len="med" w="med" type="none"/>
            <a:tailEnd len="med" w="med" type="none"/>
          </a:ln>
        </p:spPr>
      </p:cxnSp>
      <p:sp>
        <p:nvSpPr>
          <p:cNvPr id="1060" name="Google Shape;1060;p84"/>
          <p:cNvSpPr txBox="1"/>
          <p:nvPr/>
        </p:nvSpPr>
        <p:spPr>
          <a:xfrm>
            <a:off x="1448400" y="1889850"/>
            <a:ext cx="999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0000"/>
                </a:solidFill>
                <a:latin typeface="Lato"/>
                <a:ea typeface="Lato"/>
                <a:cs typeface="Lato"/>
                <a:sym typeface="Lato"/>
              </a:rPr>
              <a:t>5 octobre 2009</a:t>
            </a:r>
            <a:endParaRPr sz="900">
              <a:solidFill>
                <a:srgbClr val="FF0000"/>
              </a:solidFill>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8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la Blockchain</a:t>
            </a:r>
            <a:endParaRPr/>
          </a:p>
        </p:txBody>
      </p:sp>
      <p:sp>
        <p:nvSpPr>
          <p:cNvPr id="1066" name="Google Shape;1066;p85"/>
          <p:cNvSpPr txBox="1"/>
          <p:nvPr>
            <p:ph idx="1" type="body"/>
          </p:nvPr>
        </p:nvSpPr>
        <p:spPr>
          <a:xfrm>
            <a:off x="846200" y="2278925"/>
            <a:ext cx="4643100" cy="2272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Le 12 décembre 2010, Satoshi Nakamoto disparaît. </a:t>
            </a:r>
            <a:endParaRPr/>
          </a:p>
          <a:p>
            <a:pPr indent="0" lvl="0" marL="0" rtl="0" algn="just">
              <a:spcBef>
                <a:spcPts val="1200"/>
              </a:spcBef>
              <a:spcAft>
                <a:spcPts val="0"/>
              </a:spcAft>
              <a:buNone/>
            </a:pPr>
            <a:r>
              <a:rPr lang="fr"/>
              <a:t>Il déclare passer le relais au développeur américain Gavin Andresen en lui confiant la clé d’alerte du protocole.</a:t>
            </a:r>
            <a:endParaRPr/>
          </a:p>
          <a:p>
            <a:pPr indent="0" lvl="0" marL="0" rtl="0" algn="just">
              <a:spcBef>
                <a:spcPts val="1200"/>
              </a:spcBef>
              <a:spcAft>
                <a:spcPts val="0"/>
              </a:spcAft>
              <a:buNone/>
            </a:pPr>
            <a:r>
              <a:rPr lang="fr"/>
              <a:t>Cette dernière permet d’adresser instantanément un message à tous les ordinateurs qui constituent les nœuds du système.</a:t>
            </a:r>
            <a:endParaRPr/>
          </a:p>
          <a:p>
            <a:pPr indent="0" lvl="0" marL="0" rtl="0" algn="just">
              <a:spcBef>
                <a:spcPts val="1200"/>
              </a:spcBef>
              <a:spcAft>
                <a:spcPts val="1200"/>
              </a:spcAft>
              <a:buNone/>
            </a:pPr>
            <a:r>
              <a:t/>
            </a:r>
            <a:endParaRPr/>
          </a:p>
        </p:txBody>
      </p:sp>
      <p:sp>
        <p:nvSpPr>
          <p:cNvPr id="1067" name="Google Shape;1067;p85"/>
          <p:cNvSpPr/>
          <p:nvPr/>
        </p:nvSpPr>
        <p:spPr>
          <a:xfrm>
            <a:off x="1503225" y="1193900"/>
            <a:ext cx="6833100" cy="42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8" name="Google Shape;1068;p85"/>
          <p:cNvCxnSpPr/>
          <p:nvPr/>
        </p:nvCxnSpPr>
        <p:spPr>
          <a:xfrm>
            <a:off x="1997250" y="1411150"/>
            <a:ext cx="0" cy="509400"/>
          </a:xfrm>
          <a:prstGeom prst="straightConnector1">
            <a:avLst/>
          </a:prstGeom>
          <a:noFill/>
          <a:ln cap="flat" cmpd="sng" w="38100">
            <a:solidFill>
              <a:srgbClr val="FF0000"/>
            </a:solidFill>
            <a:prstDash val="solid"/>
            <a:round/>
            <a:headEnd len="med" w="med" type="none"/>
            <a:tailEnd len="med" w="med" type="none"/>
          </a:ln>
        </p:spPr>
      </p:cxnSp>
      <p:sp>
        <p:nvSpPr>
          <p:cNvPr id="1069" name="Google Shape;1069;p85"/>
          <p:cNvSpPr txBox="1"/>
          <p:nvPr/>
        </p:nvSpPr>
        <p:spPr>
          <a:xfrm>
            <a:off x="1524600" y="1889850"/>
            <a:ext cx="113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0000"/>
                </a:solidFill>
                <a:latin typeface="Lato"/>
                <a:ea typeface="Lato"/>
                <a:cs typeface="Lato"/>
                <a:sym typeface="Lato"/>
              </a:rPr>
              <a:t>12 décembre 2010</a:t>
            </a:r>
            <a:endParaRPr sz="900">
              <a:solidFill>
                <a:srgbClr val="FF0000"/>
              </a:solidFill>
              <a:latin typeface="Lato"/>
              <a:ea typeface="Lato"/>
              <a:cs typeface="Lato"/>
              <a:sym typeface="Lato"/>
            </a:endParaRPr>
          </a:p>
        </p:txBody>
      </p:sp>
      <p:pic>
        <p:nvPicPr>
          <p:cNvPr id="1070" name="Google Shape;1070;p85"/>
          <p:cNvPicPr preferRelativeResize="0"/>
          <p:nvPr/>
        </p:nvPicPr>
        <p:blipFill>
          <a:blip r:embed="rId3">
            <a:alphaModFix/>
          </a:blip>
          <a:stretch>
            <a:fillRect/>
          </a:stretch>
        </p:blipFill>
        <p:spPr>
          <a:xfrm>
            <a:off x="5641700" y="1769900"/>
            <a:ext cx="2143125" cy="21431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8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la Blockchain</a:t>
            </a:r>
            <a:endParaRPr/>
          </a:p>
        </p:txBody>
      </p:sp>
      <p:sp>
        <p:nvSpPr>
          <p:cNvPr id="1076" name="Google Shape;1076;p86"/>
          <p:cNvSpPr txBox="1"/>
          <p:nvPr>
            <p:ph idx="1" type="body"/>
          </p:nvPr>
        </p:nvSpPr>
        <p:spPr>
          <a:xfrm>
            <a:off x="846200" y="2278925"/>
            <a:ext cx="4643100" cy="2272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En Février 2011, le Bitcoin égale le dollar puis quelques jours plus tard, l’euro.</a:t>
            </a:r>
            <a:endParaRPr/>
          </a:p>
          <a:p>
            <a:pPr indent="0" lvl="0" marL="0" rtl="0" algn="just">
              <a:spcBef>
                <a:spcPts val="1200"/>
              </a:spcBef>
              <a:spcAft>
                <a:spcPts val="1200"/>
              </a:spcAft>
              <a:buNone/>
            </a:pPr>
            <a:r>
              <a:t/>
            </a:r>
            <a:endParaRPr/>
          </a:p>
        </p:txBody>
      </p:sp>
      <p:sp>
        <p:nvSpPr>
          <p:cNvPr id="1077" name="Google Shape;1077;p86"/>
          <p:cNvSpPr/>
          <p:nvPr/>
        </p:nvSpPr>
        <p:spPr>
          <a:xfrm>
            <a:off x="1503225" y="1193900"/>
            <a:ext cx="6833100" cy="42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8" name="Google Shape;1078;p86"/>
          <p:cNvCxnSpPr/>
          <p:nvPr/>
        </p:nvCxnSpPr>
        <p:spPr>
          <a:xfrm>
            <a:off x="2149650" y="1411150"/>
            <a:ext cx="0" cy="509400"/>
          </a:xfrm>
          <a:prstGeom prst="straightConnector1">
            <a:avLst/>
          </a:prstGeom>
          <a:noFill/>
          <a:ln cap="flat" cmpd="sng" w="38100">
            <a:solidFill>
              <a:srgbClr val="FF0000"/>
            </a:solidFill>
            <a:prstDash val="solid"/>
            <a:round/>
            <a:headEnd len="med" w="med" type="none"/>
            <a:tailEnd len="med" w="med" type="none"/>
          </a:ln>
        </p:spPr>
      </p:cxnSp>
      <p:sp>
        <p:nvSpPr>
          <p:cNvPr id="1079" name="Google Shape;1079;p86"/>
          <p:cNvSpPr txBox="1"/>
          <p:nvPr/>
        </p:nvSpPr>
        <p:spPr>
          <a:xfrm>
            <a:off x="1677000" y="1889850"/>
            <a:ext cx="113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0000"/>
                </a:solidFill>
                <a:latin typeface="Lato"/>
                <a:ea typeface="Lato"/>
                <a:cs typeface="Lato"/>
                <a:sym typeface="Lato"/>
              </a:rPr>
              <a:t>Février 2011</a:t>
            </a:r>
            <a:endParaRPr sz="900">
              <a:solidFill>
                <a:srgbClr val="FF0000"/>
              </a:solidFill>
              <a:latin typeface="Lato"/>
              <a:ea typeface="Lato"/>
              <a:cs typeface="Lato"/>
              <a:sym typeface="Lato"/>
            </a:endParaRPr>
          </a:p>
        </p:txBody>
      </p:sp>
      <p:pic>
        <p:nvPicPr>
          <p:cNvPr id="1080" name="Google Shape;1080;p86"/>
          <p:cNvPicPr preferRelativeResize="0"/>
          <p:nvPr/>
        </p:nvPicPr>
        <p:blipFill>
          <a:blip r:embed="rId3">
            <a:alphaModFix/>
          </a:blip>
          <a:stretch>
            <a:fillRect/>
          </a:stretch>
        </p:blipFill>
        <p:spPr>
          <a:xfrm>
            <a:off x="6523975" y="1908203"/>
            <a:ext cx="1540799" cy="1029025"/>
          </a:xfrm>
          <a:prstGeom prst="rect">
            <a:avLst/>
          </a:prstGeom>
          <a:noFill/>
          <a:ln>
            <a:noFill/>
          </a:ln>
        </p:spPr>
      </p:pic>
      <p:pic>
        <p:nvPicPr>
          <p:cNvPr id="1081" name="Google Shape;1081;p86"/>
          <p:cNvPicPr preferRelativeResize="0"/>
          <p:nvPr/>
        </p:nvPicPr>
        <p:blipFill>
          <a:blip r:embed="rId4">
            <a:alphaModFix/>
          </a:blip>
          <a:stretch>
            <a:fillRect/>
          </a:stretch>
        </p:blipFill>
        <p:spPr>
          <a:xfrm>
            <a:off x="5967849" y="3164125"/>
            <a:ext cx="1170225" cy="1170225"/>
          </a:xfrm>
          <a:prstGeom prst="rect">
            <a:avLst/>
          </a:prstGeom>
          <a:noFill/>
          <a:ln>
            <a:noFill/>
          </a:ln>
        </p:spPr>
      </p:pic>
      <p:pic>
        <p:nvPicPr>
          <p:cNvPr id="1082" name="Google Shape;1082;p86"/>
          <p:cNvPicPr preferRelativeResize="0"/>
          <p:nvPr/>
        </p:nvPicPr>
        <p:blipFill>
          <a:blip r:embed="rId5">
            <a:alphaModFix/>
          </a:blip>
          <a:stretch>
            <a:fillRect/>
          </a:stretch>
        </p:blipFill>
        <p:spPr>
          <a:xfrm>
            <a:off x="7642100" y="3164125"/>
            <a:ext cx="878963" cy="1170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3"/>
          <p:cNvSpPr txBox="1"/>
          <p:nvPr>
            <p:ph type="title"/>
          </p:nvPr>
        </p:nvSpPr>
        <p:spPr>
          <a:xfrm>
            <a:off x="329300" y="3455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modèle classique informatique</a:t>
            </a:r>
            <a:endParaRPr/>
          </a:p>
        </p:txBody>
      </p:sp>
      <p:sp>
        <p:nvSpPr>
          <p:cNvPr id="332" name="Google Shape;332;p33"/>
          <p:cNvSpPr txBox="1"/>
          <p:nvPr>
            <p:ph idx="1" type="body"/>
          </p:nvPr>
        </p:nvSpPr>
        <p:spPr>
          <a:xfrm>
            <a:off x="4357700" y="1438950"/>
            <a:ext cx="4377900" cy="3347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sz="1400"/>
              <a:t>Le </a:t>
            </a:r>
            <a:r>
              <a:rPr b="1" lang="fr" sz="1400"/>
              <a:t>modèle classique</a:t>
            </a:r>
            <a:r>
              <a:rPr lang="fr" sz="1400"/>
              <a:t> (ou “on-premise”) en informatique demande pour fonctionner des solutions physiques (serveurs, data centers..)</a:t>
            </a:r>
            <a:endParaRPr sz="1400"/>
          </a:p>
          <a:p>
            <a:pPr indent="0" lvl="0" marL="0" rtl="0" algn="just">
              <a:spcBef>
                <a:spcPts val="1200"/>
              </a:spcBef>
              <a:spcAft>
                <a:spcPts val="0"/>
              </a:spcAft>
              <a:buNone/>
            </a:pPr>
            <a:r>
              <a:rPr lang="fr" sz="1400"/>
              <a:t>Les solutions physiques demandent notamment:</a:t>
            </a:r>
            <a:endParaRPr sz="1400"/>
          </a:p>
          <a:p>
            <a:pPr indent="0" lvl="0" marL="0" rtl="0" algn="just">
              <a:spcBef>
                <a:spcPts val="1200"/>
              </a:spcBef>
              <a:spcAft>
                <a:spcPts val="0"/>
              </a:spcAft>
              <a:buNone/>
            </a:pPr>
            <a:r>
              <a:rPr lang="fr" sz="1400"/>
              <a:t>De la </a:t>
            </a:r>
            <a:r>
              <a:rPr b="1" lang="fr" sz="1400"/>
              <a:t>place</a:t>
            </a:r>
            <a:r>
              <a:rPr lang="fr" sz="1400"/>
              <a:t>, des </a:t>
            </a:r>
            <a:r>
              <a:rPr b="1" lang="fr" sz="1400"/>
              <a:t>équipes humaines</a:t>
            </a:r>
            <a:r>
              <a:rPr lang="fr" sz="1400"/>
              <a:t>, de la </a:t>
            </a:r>
            <a:r>
              <a:rPr b="1" lang="fr" sz="1400"/>
              <a:t>sécurité physique</a:t>
            </a:r>
            <a:r>
              <a:rPr lang="fr" sz="1400"/>
              <a:t>, une </a:t>
            </a:r>
            <a:r>
              <a:rPr b="1" lang="fr" sz="1400"/>
              <a:t>gestion du temps</a:t>
            </a:r>
            <a:r>
              <a:rPr lang="fr" sz="1400"/>
              <a:t> et du </a:t>
            </a:r>
            <a:r>
              <a:rPr b="1" lang="fr" sz="1400"/>
              <a:t>capital</a:t>
            </a:r>
            <a:r>
              <a:rPr lang="fr" sz="1400"/>
              <a:t>.</a:t>
            </a:r>
            <a:endParaRPr sz="1400"/>
          </a:p>
          <a:p>
            <a:pPr indent="0" lvl="0" marL="0" rtl="0" algn="just">
              <a:spcBef>
                <a:spcPts val="1200"/>
              </a:spcBef>
              <a:spcAft>
                <a:spcPts val="0"/>
              </a:spcAft>
              <a:buNone/>
            </a:pPr>
            <a:r>
              <a:rPr lang="fr" sz="1400"/>
              <a:t>Des</a:t>
            </a:r>
            <a:r>
              <a:rPr b="1" lang="fr" sz="1400"/>
              <a:t> cycles longs d’approvisionnement en matériel.</a:t>
            </a:r>
            <a:endParaRPr b="1" sz="1400"/>
          </a:p>
          <a:p>
            <a:pPr indent="0" lvl="0" marL="0" rtl="0" algn="just">
              <a:spcBef>
                <a:spcPts val="1200"/>
              </a:spcBef>
              <a:spcAft>
                <a:spcPts val="1200"/>
              </a:spcAft>
              <a:buNone/>
            </a:pPr>
            <a:r>
              <a:rPr lang="fr" sz="1400"/>
              <a:t>Demande de </a:t>
            </a:r>
            <a:r>
              <a:rPr b="1" lang="fr" sz="1400"/>
              <a:t>prévoir</a:t>
            </a:r>
            <a:r>
              <a:rPr lang="fr" sz="1400"/>
              <a:t> du matériel en réserve en cas de pic de capacité.</a:t>
            </a:r>
            <a:endParaRPr sz="1400"/>
          </a:p>
        </p:txBody>
      </p:sp>
      <p:pic>
        <p:nvPicPr>
          <p:cNvPr id="333" name="Google Shape;333;p33"/>
          <p:cNvPicPr preferRelativeResize="0"/>
          <p:nvPr/>
        </p:nvPicPr>
        <p:blipFill>
          <a:blip r:embed="rId3">
            <a:alphaModFix/>
          </a:blip>
          <a:stretch>
            <a:fillRect/>
          </a:stretch>
        </p:blipFill>
        <p:spPr>
          <a:xfrm>
            <a:off x="472825" y="1775750"/>
            <a:ext cx="3772624" cy="2122725"/>
          </a:xfrm>
          <a:prstGeom prst="rect">
            <a:avLst/>
          </a:prstGeom>
          <a:noFill/>
          <a:ln>
            <a:noFill/>
          </a:ln>
        </p:spPr>
      </p:pic>
      <p:pic>
        <p:nvPicPr>
          <p:cNvPr id="334" name="Google Shape;334;p33"/>
          <p:cNvPicPr preferRelativeResize="0"/>
          <p:nvPr/>
        </p:nvPicPr>
        <p:blipFill>
          <a:blip r:embed="rId4">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8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la Blockchain</a:t>
            </a:r>
            <a:endParaRPr/>
          </a:p>
        </p:txBody>
      </p:sp>
      <p:sp>
        <p:nvSpPr>
          <p:cNvPr id="1088" name="Google Shape;1088;p87"/>
          <p:cNvSpPr txBox="1"/>
          <p:nvPr>
            <p:ph idx="1" type="body"/>
          </p:nvPr>
        </p:nvSpPr>
        <p:spPr>
          <a:xfrm>
            <a:off x="846200" y="2278925"/>
            <a:ext cx="4643100" cy="2272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En Juin 2011, l’ONG WikiLeaks annonce accepter les paiements en Bitcoin afin de contourner les interdictions mises en place par Visa, Mastercard et PayPal de virement à destinations de cette dernière.</a:t>
            </a:r>
            <a:endParaRPr/>
          </a:p>
          <a:p>
            <a:pPr indent="0" lvl="0" marL="0" rtl="0" algn="just">
              <a:spcBef>
                <a:spcPts val="1200"/>
              </a:spcBef>
              <a:spcAft>
                <a:spcPts val="1200"/>
              </a:spcAft>
              <a:buNone/>
            </a:pPr>
            <a:r>
              <a:t/>
            </a:r>
            <a:endParaRPr/>
          </a:p>
        </p:txBody>
      </p:sp>
      <p:sp>
        <p:nvSpPr>
          <p:cNvPr id="1089" name="Google Shape;1089;p87"/>
          <p:cNvSpPr/>
          <p:nvPr/>
        </p:nvSpPr>
        <p:spPr>
          <a:xfrm>
            <a:off x="1503225" y="1193900"/>
            <a:ext cx="6833100" cy="42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0" name="Google Shape;1090;p87"/>
          <p:cNvCxnSpPr/>
          <p:nvPr/>
        </p:nvCxnSpPr>
        <p:spPr>
          <a:xfrm>
            <a:off x="2302050" y="1411150"/>
            <a:ext cx="0" cy="509400"/>
          </a:xfrm>
          <a:prstGeom prst="straightConnector1">
            <a:avLst/>
          </a:prstGeom>
          <a:noFill/>
          <a:ln cap="flat" cmpd="sng" w="38100">
            <a:solidFill>
              <a:srgbClr val="FF0000"/>
            </a:solidFill>
            <a:prstDash val="solid"/>
            <a:round/>
            <a:headEnd len="med" w="med" type="none"/>
            <a:tailEnd len="med" w="med" type="none"/>
          </a:ln>
        </p:spPr>
      </p:cxnSp>
      <p:sp>
        <p:nvSpPr>
          <p:cNvPr id="1091" name="Google Shape;1091;p87"/>
          <p:cNvSpPr txBox="1"/>
          <p:nvPr/>
        </p:nvSpPr>
        <p:spPr>
          <a:xfrm>
            <a:off x="1981800" y="1889850"/>
            <a:ext cx="113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0000"/>
                </a:solidFill>
                <a:latin typeface="Lato"/>
                <a:ea typeface="Lato"/>
                <a:cs typeface="Lato"/>
                <a:sym typeface="Lato"/>
              </a:rPr>
              <a:t>Juin 2011</a:t>
            </a:r>
            <a:endParaRPr sz="900">
              <a:solidFill>
                <a:srgbClr val="FF0000"/>
              </a:solidFill>
              <a:latin typeface="Lato"/>
              <a:ea typeface="Lato"/>
              <a:cs typeface="Lato"/>
              <a:sym typeface="Lato"/>
            </a:endParaRPr>
          </a:p>
        </p:txBody>
      </p:sp>
      <p:pic>
        <p:nvPicPr>
          <p:cNvPr id="1092" name="Google Shape;1092;p87"/>
          <p:cNvPicPr preferRelativeResize="0"/>
          <p:nvPr/>
        </p:nvPicPr>
        <p:blipFill>
          <a:blip r:embed="rId3">
            <a:alphaModFix/>
          </a:blip>
          <a:stretch>
            <a:fillRect/>
          </a:stretch>
        </p:blipFill>
        <p:spPr>
          <a:xfrm>
            <a:off x="5805850" y="2120450"/>
            <a:ext cx="2805225" cy="18687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8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la Blockchain</a:t>
            </a:r>
            <a:endParaRPr/>
          </a:p>
        </p:txBody>
      </p:sp>
      <p:sp>
        <p:nvSpPr>
          <p:cNvPr id="1098" name="Google Shape;1098;p88"/>
          <p:cNvSpPr txBox="1"/>
          <p:nvPr>
            <p:ph idx="1" type="body"/>
          </p:nvPr>
        </p:nvSpPr>
        <p:spPr>
          <a:xfrm>
            <a:off x="846200" y="2278925"/>
            <a:ext cx="4643100" cy="2272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En Février 2014, la plateforme MtGox, la première plateforme d’échange et d’achat/vente de Bitcoins fait faillite. </a:t>
            </a:r>
            <a:endParaRPr/>
          </a:p>
          <a:p>
            <a:pPr indent="0" lvl="0" marL="0" rtl="0" algn="just">
              <a:spcBef>
                <a:spcPts val="1200"/>
              </a:spcBef>
              <a:spcAft>
                <a:spcPts val="0"/>
              </a:spcAft>
              <a:buNone/>
            </a:pPr>
            <a:r>
              <a:rPr lang="fr"/>
              <a:t>Mark Karpelès, considéré comme “le baron du Bitcoin” et créateur de MtGox est attaqué de toutes parts dans les tribunaux du monde entier.</a:t>
            </a:r>
            <a:endParaRPr/>
          </a:p>
          <a:p>
            <a:pPr indent="0" lvl="0" marL="0" rtl="0" algn="just">
              <a:spcBef>
                <a:spcPts val="1200"/>
              </a:spcBef>
              <a:spcAft>
                <a:spcPts val="1200"/>
              </a:spcAft>
              <a:buNone/>
            </a:pPr>
            <a:r>
              <a:t/>
            </a:r>
            <a:endParaRPr/>
          </a:p>
        </p:txBody>
      </p:sp>
      <p:sp>
        <p:nvSpPr>
          <p:cNvPr id="1099" name="Google Shape;1099;p88"/>
          <p:cNvSpPr/>
          <p:nvPr/>
        </p:nvSpPr>
        <p:spPr>
          <a:xfrm>
            <a:off x="1503225" y="1193900"/>
            <a:ext cx="6833100" cy="42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0" name="Google Shape;1100;p88"/>
          <p:cNvCxnSpPr/>
          <p:nvPr/>
        </p:nvCxnSpPr>
        <p:spPr>
          <a:xfrm>
            <a:off x="2835450" y="1411150"/>
            <a:ext cx="0" cy="509400"/>
          </a:xfrm>
          <a:prstGeom prst="straightConnector1">
            <a:avLst/>
          </a:prstGeom>
          <a:noFill/>
          <a:ln cap="flat" cmpd="sng" w="38100">
            <a:solidFill>
              <a:srgbClr val="FF0000"/>
            </a:solidFill>
            <a:prstDash val="solid"/>
            <a:round/>
            <a:headEnd len="med" w="med" type="none"/>
            <a:tailEnd len="med" w="med" type="none"/>
          </a:ln>
        </p:spPr>
      </p:cxnSp>
      <p:sp>
        <p:nvSpPr>
          <p:cNvPr id="1101" name="Google Shape;1101;p88"/>
          <p:cNvSpPr txBox="1"/>
          <p:nvPr/>
        </p:nvSpPr>
        <p:spPr>
          <a:xfrm>
            <a:off x="2362800" y="1889850"/>
            <a:ext cx="113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0000"/>
                </a:solidFill>
                <a:latin typeface="Lato"/>
                <a:ea typeface="Lato"/>
                <a:cs typeface="Lato"/>
                <a:sym typeface="Lato"/>
              </a:rPr>
              <a:t>Février 2014</a:t>
            </a:r>
            <a:endParaRPr sz="900">
              <a:solidFill>
                <a:srgbClr val="FF0000"/>
              </a:solidFill>
              <a:latin typeface="Lato"/>
              <a:ea typeface="Lato"/>
              <a:cs typeface="Lato"/>
              <a:sym typeface="Lato"/>
            </a:endParaRPr>
          </a:p>
        </p:txBody>
      </p:sp>
      <p:pic>
        <p:nvPicPr>
          <p:cNvPr id="1102" name="Google Shape;1102;p88"/>
          <p:cNvPicPr preferRelativeResize="0"/>
          <p:nvPr/>
        </p:nvPicPr>
        <p:blipFill>
          <a:blip r:embed="rId3">
            <a:alphaModFix/>
          </a:blip>
          <a:stretch>
            <a:fillRect/>
          </a:stretch>
        </p:blipFill>
        <p:spPr>
          <a:xfrm>
            <a:off x="5793574" y="2333525"/>
            <a:ext cx="2727499" cy="1284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8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la Blockchain</a:t>
            </a:r>
            <a:endParaRPr/>
          </a:p>
        </p:txBody>
      </p:sp>
      <p:sp>
        <p:nvSpPr>
          <p:cNvPr id="1108" name="Google Shape;1108;p89"/>
          <p:cNvSpPr txBox="1"/>
          <p:nvPr>
            <p:ph idx="1" type="body"/>
          </p:nvPr>
        </p:nvSpPr>
        <p:spPr>
          <a:xfrm>
            <a:off x="846200" y="2278925"/>
            <a:ext cx="4643100" cy="2272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En Juillet 2015, Vitalik Buterin crée le protocole ETHEREUM</a:t>
            </a:r>
            <a:endParaRPr/>
          </a:p>
          <a:p>
            <a:pPr indent="0" lvl="0" marL="0" rtl="0" algn="just">
              <a:spcBef>
                <a:spcPts val="1200"/>
              </a:spcBef>
              <a:spcAft>
                <a:spcPts val="0"/>
              </a:spcAft>
              <a:buNone/>
            </a:pPr>
            <a:r>
              <a:rPr lang="fr"/>
              <a:t>Ce dernier supporte les “smarts contracts”, des programmes informatiques irrévocables qui exécutent un ensemble d’instructions prédéfinies.</a:t>
            </a:r>
            <a:endParaRPr/>
          </a:p>
          <a:p>
            <a:pPr indent="0" lvl="0" marL="0" rtl="0" algn="just">
              <a:spcBef>
                <a:spcPts val="1200"/>
              </a:spcBef>
              <a:spcAft>
                <a:spcPts val="1200"/>
              </a:spcAft>
              <a:buNone/>
            </a:pPr>
            <a:r>
              <a:t/>
            </a:r>
            <a:endParaRPr/>
          </a:p>
        </p:txBody>
      </p:sp>
      <p:sp>
        <p:nvSpPr>
          <p:cNvPr id="1109" name="Google Shape;1109;p89"/>
          <p:cNvSpPr/>
          <p:nvPr/>
        </p:nvSpPr>
        <p:spPr>
          <a:xfrm>
            <a:off x="1503225" y="1193900"/>
            <a:ext cx="6833100" cy="42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0" name="Google Shape;1110;p89"/>
          <p:cNvCxnSpPr/>
          <p:nvPr/>
        </p:nvCxnSpPr>
        <p:spPr>
          <a:xfrm>
            <a:off x="3140250" y="1411150"/>
            <a:ext cx="0" cy="509400"/>
          </a:xfrm>
          <a:prstGeom prst="straightConnector1">
            <a:avLst/>
          </a:prstGeom>
          <a:noFill/>
          <a:ln cap="flat" cmpd="sng" w="38100">
            <a:solidFill>
              <a:srgbClr val="FF0000"/>
            </a:solidFill>
            <a:prstDash val="solid"/>
            <a:round/>
            <a:headEnd len="med" w="med" type="none"/>
            <a:tailEnd len="med" w="med" type="none"/>
          </a:ln>
        </p:spPr>
      </p:cxnSp>
      <p:sp>
        <p:nvSpPr>
          <p:cNvPr id="1111" name="Google Shape;1111;p89"/>
          <p:cNvSpPr txBox="1"/>
          <p:nvPr/>
        </p:nvSpPr>
        <p:spPr>
          <a:xfrm>
            <a:off x="2667600" y="1889850"/>
            <a:ext cx="113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0000"/>
                </a:solidFill>
                <a:latin typeface="Lato"/>
                <a:ea typeface="Lato"/>
                <a:cs typeface="Lato"/>
                <a:sym typeface="Lato"/>
              </a:rPr>
              <a:t>Juillet 2015</a:t>
            </a:r>
            <a:endParaRPr sz="900">
              <a:solidFill>
                <a:srgbClr val="FF0000"/>
              </a:solidFill>
              <a:latin typeface="Lato"/>
              <a:ea typeface="Lato"/>
              <a:cs typeface="Lato"/>
              <a:sym typeface="Lato"/>
            </a:endParaRPr>
          </a:p>
        </p:txBody>
      </p:sp>
      <p:pic>
        <p:nvPicPr>
          <p:cNvPr id="1112" name="Google Shape;1112;p89"/>
          <p:cNvPicPr preferRelativeResize="0"/>
          <p:nvPr/>
        </p:nvPicPr>
        <p:blipFill>
          <a:blip r:embed="rId3">
            <a:alphaModFix/>
          </a:blip>
          <a:stretch>
            <a:fillRect/>
          </a:stretch>
        </p:blipFill>
        <p:spPr>
          <a:xfrm>
            <a:off x="5670825" y="2147575"/>
            <a:ext cx="2897274" cy="21729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9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la Blockchain</a:t>
            </a:r>
            <a:endParaRPr/>
          </a:p>
        </p:txBody>
      </p:sp>
      <p:sp>
        <p:nvSpPr>
          <p:cNvPr id="1118" name="Google Shape;1118;p90"/>
          <p:cNvSpPr txBox="1"/>
          <p:nvPr>
            <p:ph idx="1" type="body"/>
          </p:nvPr>
        </p:nvSpPr>
        <p:spPr>
          <a:xfrm>
            <a:off x="846200" y="2278925"/>
            <a:ext cx="4643100" cy="22725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En Décembre 2017, des contrats à terme sur Bitcoin sont lancés, de nouveaux produits financiers arrivent et font monter le cours du Bitcoin à 20.000 $</a:t>
            </a:r>
            <a:endParaRPr/>
          </a:p>
        </p:txBody>
      </p:sp>
      <p:sp>
        <p:nvSpPr>
          <p:cNvPr id="1119" name="Google Shape;1119;p90"/>
          <p:cNvSpPr/>
          <p:nvPr/>
        </p:nvSpPr>
        <p:spPr>
          <a:xfrm>
            <a:off x="1503225" y="1193900"/>
            <a:ext cx="6833100" cy="42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0" name="Google Shape;1120;p90"/>
          <p:cNvCxnSpPr/>
          <p:nvPr/>
        </p:nvCxnSpPr>
        <p:spPr>
          <a:xfrm>
            <a:off x="3673650" y="1411150"/>
            <a:ext cx="0" cy="509400"/>
          </a:xfrm>
          <a:prstGeom prst="straightConnector1">
            <a:avLst/>
          </a:prstGeom>
          <a:noFill/>
          <a:ln cap="flat" cmpd="sng" w="38100">
            <a:solidFill>
              <a:srgbClr val="FF0000"/>
            </a:solidFill>
            <a:prstDash val="solid"/>
            <a:round/>
            <a:headEnd len="med" w="med" type="none"/>
            <a:tailEnd len="med" w="med" type="none"/>
          </a:ln>
        </p:spPr>
      </p:cxnSp>
      <p:sp>
        <p:nvSpPr>
          <p:cNvPr id="1121" name="Google Shape;1121;p90"/>
          <p:cNvSpPr txBox="1"/>
          <p:nvPr/>
        </p:nvSpPr>
        <p:spPr>
          <a:xfrm>
            <a:off x="3201000" y="1889850"/>
            <a:ext cx="113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0000"/>
                </a:solidFill>
                <a:latin typeface="Lato"/>
                <a:ea typeface="Lato"/>
                <a:cs typeface="Lato"/>
                <a:sym typeface="Lato"/>
              </a:rPr>
              <a:t>Décembre 2017</a:t>
            </a:r>
            <a:endParaRPr sz="900">
              <a:solidFill>
                <a:srgbClr val="FF0000"/>
              </a:solidFill>
              <a:latin typeface="Lato"/>
              <a:ea typeface="Lato"/>
              <a:cs typeface="Lato"/>
              <a:sym typeface="Lato"/>
            </a:endParaRPr>
          </a:p>
        </p:txBody>
      </p:sp>
      <p:pic>
        <p:nvPicPr>
          <p:cNvPr id="1122" name="Google Shape;1122;p90"/>
          <p:cNvPicPr preferRelativeResize="0"/>
          <p:nvPr/>
        </p:nvPicPr>
        <p:blipFill>
          <a:blip r:embed="rId3">
            <a:alphaModFix/>
          </a:blip>
          <a:stretch>
            <a:fillRect/>
          </a:stretch>
        </p:blipFill>
        <p:spPr>
          <a:xfrm>
            <a:off x="5537375" y="2070650"/>
            <a:ext cx="3349901" cy="215998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9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la Blockchain</a:t>
            </a:r>
            <a:endParaRPr/>
          </a:p>
        </p:txBody>
      </p:sp>
      <p:sp>
        <p:nvSpPr>
          <p:cNvPr id="1128" name="Google Shape;1128;p91"/>
          <p:cNvSpPr txBox="1"/>
          <p:nvPr>
            <p:ph idx="1" type="body"/>
          </p:nvPr>
        </p:nvSpPr>
        <p:spPr>
          <a:xfrm>
            <a:off x="846200" y="2278925"/>
            <a:ext cx="4643100" cy="2272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Entre 2018 et 2019, de nouvelles entreprises et institutionnels entrent sur le marché. </a:t>
            </a:r>
            <a:endParaRPr/>
          </a:p>
          <a:p>
            <a:pPr indent="0" lvl="0" marL="0" rtl="0" algn="just">
              <a:spcBef>
                <a:spcPts val="1200"/>
              </a:spcBef>
              <a:spcAft>
                <a:spcPts val="0"/>
              </a:spcAft>
              <a:buNone/>
            </a:pPr>
            <a:r>
              <a:rPr lang="fr"/>
              <a:t>MicroStrategy, BlackRock.. </a:t>
            </a:r>
            <a:endParaRPr/>
          </a:p>
          <a:p>
            <a:pPr indent="0" lvl="0" marL="0" rtl="0" algn="just">
              <a:spcBef>
                <a:spcPts val="1200"/>
              </a:spcBef>
              <a:spcAft>
                <a:spcPts val="1200"/>
              </a:spcAft>
              <a:buNone/>
            </a:pPr>
            <a:r>
              <a:rPr lang="fr"/>
              <a:t>Le Bitcoin repasse sous la barre des 6000 $ suite à leur arrivée.</a:t>
            </a:r>
            <a:endParaRPr/>
          </a:p>
        </p:txBody>
      </p:sp>
      <p:sp>
        <p:nvSpPr>
          <p:cNvPr id="1129" name="Google Shape;1129;p91"/>
          <p:cNvSpPr/>
          <p:nvPr/>
        </p:nvSpPr>
        <p:spPr>
          <a:xfrm>
            <a:off x="1503225" y="1193900"/>
            <a:ext cx="6833100" cy="42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0" name="Google Shape;1130;p91"/>
          <p:cNvCxnSpPr/>
          <p:nvPr/>
        </p:nvCxnSpPr>
        <p:spPr>
          <a:xfrm>
            <a:off x="4283250" y="1411150"/>
            <a:ext cx="0" cy="509400"/>
          </a:xfrm>
          <a:prstGeom prst="straightConnector1">
            <a:avLst/>
          </a:prstGeom>
          <a:noFill/>
          <a:ln cap="flat" cmpd="sng" w="228600">
            <a:solidFill>
              <a:srgbClr val="FF0000"/>
            </a:solidFill>
            <a:prstDash val="solid"/>
            <a:round/>
            <a:headEnd len="med" w="med" type="none"/>
            <a:tailEnd len="med" w="med" type="none"/>
          </a:ln>
        </p:spPr>
      </p:cxnSp>
      <p:sp>
        <p:nvSpPr>
          <p:cNvPr id="1131" name="Google Shape;1131;p91"/>
          <p:cNvSpPr txBox="1"/>
          <p:nvPr/>
        </p:nvSpPr>
        <p:spPr>
          <a:xfrm>
            <a:off x="3810600" y="1889850"/>
            <a:ext cx="113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0000"/>
                </a:solidFill>
                <a:latin typeface="Lato"/>
                <a:ea typeface="Lato"/>
                <a:cs typeface="Lato"/>
                <a:sym typeface="Lato"/>
              </a:rPr>
              <a:t>2018 - 2019</a:t>
            </a:r>
            <a:endParaRPr sz="900">
              <a:solidFill>
                <a:srgbClr val="FF0000"/>
              </a:solidFill>
              <a:latin typeface="Lato"/>
              <a:ea typeface="Lato"/>
              <a:cs typeface="Lato"/>
              <a:sym typeface="Lato"/>
            </a:endParaRPr>
          </a:p>
        </p:txBody>
      </p:sp>
      <p:pic>
        <p:nvPicPr>
          <p:cNvPr id="1132" name="Google Shape;1132;p91"/>
          <p:cNvPicPr preferRelativeResize="0"/>
          <p:nvPr/>
        </p:nvPicPr>
        <p:blipFill>
          <a:blip r:embed="rId3">
            <a:alphaModFix/>
          </a:blip>
          <a:stretch>
            <a:fillRect/>
          </a:stretch>
        </p:blipFill>
        <p:spPr>
          <a:xfrm>
            <a:off x="6163425" y="1757625"/>
            <a:ext cx="2047875" cy="1447800"/>
          </a:xfrm>
          <a:prstGeom prst="rect">
            <a:avLst/>
          </a:prstGeom>
          <a:noFill/>
          <a:ln>
            <a:noFill/>
          </a:ln>
        </p:spPr>
      </p:pic>
      <p:pic>
        <p:nvPicPr>
          <p:cNvPr id="1133" name="Google Shape;1133;p91"/>
          <p:cNvPicPr preferRelativeResize="0"/>
          <p:nvPr/>
        </p:nvPicPr>
        <p:blipFill>
          <a:blip r:embed="rId4">
            <a:alphaModFix/>
          </a:blip>
          <a:stretch>
            <a:fillRect/>
          </a:stretch>
        </p:blipFill>
        <p:spPr>
          <a:xfrm>
            <a:off x="5668477" y="3577226"/>
            <a:ext cx="3037774" cy="10571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9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la Blockchain</a:t>
            </a:r>
            <a:endParaRPr/>
          </a:p>
        </p:txBody>
      </p:sp>
      <p:sp>
        <p:nvSpPr>
          <p:cNvPr id="1139" name="Google Shape;1139;p92"/>
          <p:cNvSpPr txBox="1"/>
          <p:nvPr>
            <p:ph idx="1" type="body"/>
          </p:nvPr>
        </p:nvSpPr>
        <p:spPr>
          <a:xfrm>
            <a:off x="846200" y="2278925"/>
            <a:ext cx="4643100" cy="22725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En novembre 2020, Paypal ouvre un service d’achat et de vente de Bitcoin aux Etats-Unis.</a:t>
            </a:r>
            <a:endParaRPr/>
          </a:p>
        </p:txBody>
      </p:sp>
      <p:sp>
        <p:nvSpPr>
          <p:cNvPr id="1140" name="Google Shape;1140;p92"/>
          <p:cNvSpPr/>
          <p:nvPr/>
        </p:nvSpPr>
        <p:spPr>
          <a:xfrm>
            <a:off x="1503225" y="1193900"/>
            <a:ext cx="6833100" cy="42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1" name="Google Shape;1141;p92"/>
          <p:cNvCxnSpPr/>
          <p:nvPr/>
        </p:nvCxnSpPr>
        <p:spPr>
          <a:xfrm>
            <a:off x="4816650" y="1411150"/>
            <a:ext cx="0" cy="509400"/>
          </a:xfrm>
          <a:prstGeom prst="straightConnector1">
            <a:avLst/>
          </a:prstGeom>
          <a:noFill/>
          <a:ln cap="flat" cmpd="sng" w="38100">
            <a:solidFill>
              <a:srgbClr val="FF0000"/>
            </a:solidFill>
            <a:prstDash val="solid"/>
            <a:round/>
            <a:headEnd len="med" w="med" type="none"/>
            <a:tailEnd len="med" w="med" type="none"/>
          </a:ln>
        </p:spPr>
      </p:cxnSp>
      <p:sp>
        <p:nvSpPr>
          <p:cNvPr id="1142" name="Google Shape;1142;p92"/>
          <p:cNvSpPr txBox="1"/>
          <p:nvPr/>
        </p:nvSpPr>
        <p:spPr>
          <a:xfrm>
            <a:off x="4344000" y="1889850"/>
            <a:ext cx="113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0000"/>
                </a:solidFill>
                <a:latin typeface="Lato"/>
                <a:ea typeface="Lato"/>
                <a:cs typeface="Lato"/>
                <a:sym typeface="Lato"/>
              </a:rPr>
              <a:t>Novembre 2020</a:t>
            </a:r>
            <a:endParaRPr sz="900">
              <a:solidFill>
                <a:srgbClr val="FF0000"/>
              </a:solidFill>
              <a:latin typeface="Lato"/>
              <a:ea typeface="Lato"/>
              <a:cs typeface="Lato"/>
              <a:sym typeface="Lato"/>
            </a:endParaRPr>
          </a:p>
        </p:txBody>
      </p:sp>
      <p:pic>
        <p:nvPicPr>
          <p:cNvPr id="1143" name="Google Shape;1143;p92"/>
          <p:cNvPicPr preferRelativeResize="0"/>
          <p:nvPr/>
        </p:nvPicPr>
        <p:blipFill>
          <a:blip r:embed="rId3">
            <a:alphaModFix/>
          </a:blip>
          <a:stretch>
            <a:fillRect/>
          </a:stretch>
        </p:blipFill>
        <p:spPr>
          <a:xfrm>
            <a:off x="6101725" y="2205500"/>
            <a:ext cx="2419350" cy="24193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9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la Blockchain</a:t>
            </a:r>
            <a:endParaRPr/>
          </a:p>
        </p:txBody>
      </p:sp>
      <p:sp>
        <p:nvSpPr>
          <p:cNvPr id="1149" name="Google Shape;1149;p93"/>
          <p:cNvSpPr txBox="1"/>
          <p:nvPr>
            <p:ph idx="1" type="body"/>
          </p:nvPr>
        </p:nvSpPr>
        <p:spPr>
          <a:xfrm>
            <a:off x="846200" y="2278925"/>
            <a:ext cx="4643100" cy="22725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En septembre 2021, le Salvador donne un cours légal au Bitcoin, il devient une monnaie légale au même titre que le dollar et donc un moyen de paiement.</a:t>
            </a:r>
            <a:endParaRPr/>
          </a:p>
        </p:txBody>
      </p:sp>
      <p:sp>
        <p:nvSpPr>
          <p:cNvPr id="1150" name="Google Shape;1150;p93"/>
          <p:cNvSpPr/>
          <p:nvPr/>
        </p:nvSpPr>
        <p:spPr>
          <a:xfrm>
            <a:off x="1503225" y="1193900"/>
            <a:ext cx="6833100" cy="42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1" name="Google Shape;1151;p93"/>
          <p:cNvCxnSpPr/>
          <p:nvPr/>
        </p:nvCxnSpPr>
        <p:spPr>
          <a:xfrm>
            <a:off x="5350050" y="1411150"/>
            <a:ext cx="0" cy="509400"/>
          </a:xfrm>
          <a:prstGeom prst="straightConnector1">
            <a:avLst/>
          </a:prstGeom>
          <a:noFill/>
          <a:ln cap="flat" cmpd="sng" w="38100">
            <a:solidFill>
              <a:srgbClr val="FF0000"/>
            </a:solidFill>
            <a:prstDash val="solid"/>
            <a:round/>
            <a:headEnd len="med" w="med" type="none"/>
            <a:tailEnd len="med" w="med" type="none"/>
          </a:ln>
        </p:spPr>
      </p:cxnSp>
      <p:sp>
        <p:nvSpPr>
          <p:cNvPr id="1152" name="Google Shape;1152;p93"/>
          <p:cNvSpPr txBox="1"/>
          <p:nvPr/>
        </p:nvSpPr>
        <p:spPr>
          <a:xfrm>
            <a:off x="4877400" y="1889850"/>
            <a:ext cx="113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0000"/>
                </a:solidFill>
                <a:latin typeface="Lato"/>
                <a:ea typeface="Lato"/>
                <a:cs typeface="Lato"/>
                <a:sym typeface="Lato"/>
              </a:rPr>
              <a:t>7 septembre 2021</a:t>
            </a:r>
            <a:endParaRPr sz="900">
              <a:solidFill>
                <a:srgbClr val="FF0000"/>
              </a:solidFill>
              <a:latin typeface="Lato"/>
              <a:ea typeface="Lato"/>
              <a:cs typeface="Lato"/>
              <a:sym typeface="Lato"/>
            </a:endParaRPr>
          </a:p>
        </p:txBody>
      </p:sp>
      <p:pic>
        <p:nvPicPr>
          <p:cNvPr id="1153" name="Google Shape;1153;p93"/>
          <p:cNvPicPr preferRelativeResize="0"/>
          <p:nvPr/>
        </p:nvPicPr>
        <p:blipFill>
          <a:blip r:embed="rId3">
            <a:alphaModFix/>
          </a:blip>
          <a:stretch>
            <a:fillRect/>
          </a:stretch>
        </p:blipFill>
        <p:spPr>
          <a:xfrm>
            <a:off x="5641700" y="2365350"/>
            <a:ext cx="3349901" cy="190386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9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la Blockchain</a:t>
            </a:r>
            <a:endParaRPr/>
          </a:p>
        </p:txBody>
      </p:sp>
      <p:sp>
        <p:nvSpPr>
          <p:cNvPr id="1159" name="Google Shape;1159;p94"/>
          <p:cNvSpPr txBox="1"/>
          <p:nvPr>
            <p:ph idx="1" type="body"/>
          </p:nvPr>
        </p:nvSpPr>
        <p:spPr>
          <a:xfrm>
            <a:off x="846200" y="2278925"/>
            <a:ext cx="4643100" cy="22725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En juillet 2022, le plus casse du siècle fait perdre 560 millions d’Euros à Axie Infinity sur la blockchain Ronin.</a:t>
            </a:r>
            <a:endParaRPr/>
          </a:p>
        </p:txBody>
      </p:sp>
      <p:sp>
        <p:nvSpPr>
          <p:cNvPr id="1160" name="Google Shape;1160;p94"/>
          <p:cNvSpPr/>
          <p:nvPr/>
        </p:nvSpPr>
        <p:spPr>
          <a:xfrm>
            <a:off x="1503225" y="1193900"/>
            <a:ext cx="6833100" cy="42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1" name="Google Shape;1161;p94"/>
          <p:cNvCxnSpPr/>
          <p:nvPr/>
        </p:nvCxnSpPr>
        <p:spPr>
          <a:xfrm>
            <a:off x="6112050" y="1411150"/>
            <a:ext cx="0" cy="509400"/>
          </a:xfrm>
          <a:prstGeom prst="straightConnector1">
            <a:avLst/>
          </a:prstGeom>
          <a:noFill/>
          <a:ln cap="flat" cmpd="sng" w="38100">
            <a:solidFill>
              <a:srgbClr val="FF0000"/>
            </a:solidFill>
            <a:prstDash val="solid"/>
            <a:round/>
            <a:headEnd len="med" w="med" type="none"/>
            <a:tailEnd len="med" w="med" type="none"/>
          </a:ln>
        </p:spPr>
      </p:cxnSp>
      <p:sp>
        <p:nvSpPr>
          <p:cNvPr id="1162" name="Google Shape;1162;p94"/>
          <p:cNvSpPr txBox="1"/>
          <p:nvPr/>
        </p:nvSpPr>
        <p:spPr>
          <a:xfrm>
            <a:off x="5680875" y="1889850"/>
            <a:ext cx="1090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0000"/>
                </a:solidFill>
                <a:latin typeface="Lato"/>
                <a:ea typeface="Lato"/>
                <a:cs typeface="Lato"/>
                <a:sym typeface="Lato"/>
              </a:rPr>
              <a:t>Juillet 2022</a:t>
            </a:r>
            <a:endParaRPr sz="900">
              <a:solidFill>
                <a:srgbClr val="FF0000"/>
              </a:solidFill>
              <a:latin typeface="Lato"/>
              <a:ea typeface="Lato"/>
              <a:cs typeface="Lato"/>
              <a:sym typeface="Lato"/>
            </a:endParaRPr>
          </a:p>
        </p:txBody>
      </p:sp>
      <p:pic>
        <p:nvPicPr>
          <p:cNvPr id="1163" name="Google Shape;1163;p94"/>
          <p:cNvPicPr preferRelativeResize="0"/>
          <p:nvPr/>
        </p:nvPicPr>
        <p:blipFill>
          <a:blip r:embed="rId3">
            <a:alphaModFix/>
          </a:blip>
          <a:stretch>
            <a:fillRect/>
          </a:stretch>
        </p:blipFill>
        <p:spPr>
          <a:xfrm>
            <a:off x="5489300" y="2721350"/>
            <a:ext cx="3349900" cy="175948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9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la Blockchain</a:t>
            </a:r>
            <a:endParaRPr/>
          </a:p>
        </p:txBody>
      </p:sp>
      <p:sp>
        <p:nvSpPr>
          <p:cNvPr id="1169" name="Google Shape;1169;p95"/>
          <p:cNvSpPr txBox="1"/>
          <p:nvPr>
            <p:ph idx="1" type="body"/>
          </p:nvPr>
        </p:nvSpPr>
        <p:spPr>
          <a:xfrm>
            <a:off x="846200" y="2278925"/>
            <a:ext cx="4643100" cy="2272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Novembre 2022, FTX fait faillite avec à son bord Sam Bankman Fried, le plus jeune milliardaire au monde.</a:t>
            </a:r>
            <a:endParaRPr/>
          </a:p>
          <a:p>
            <a:pPr indent="0" lvl="0" marL="0" rtl="0" algn="just">
              <a:spcBef>
                <a:spcPts val="1200"/>
              </a:spcBef>
              <a:spcAft>
                <a:spcPts val="1200"/>
              </a:spcAft>
              <a:buNone/>
            </a:pPr>
            <a:r>
              <a:rPr lang="fr"/>
              <a:t>Pertes estimées : 10,5 milliards de dollars.</a:t>
            </a:r>
            <a:endParaRPr/>
          </a:p>
        </p:txBody>
      </p:sp>
      <p:sp>
        <p:nvSpPr>
          <p:cNvPr id="1170" name="Google Shape;1170;p95"/>
          <p:cNvSpPr/>
          <p:nvPr/>
        </p:nvSpPr>
        <p:spPr>
          <a:xfrm>
            <a:off x="1503225" y="1193900"/>
            <a:ext cx="6833100" cy="42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1" name="Google Shape;1171;p95"/>
          <p:cNvCxnSpPr/>
          <p:nvPr/>
        </p:nvCxnSpPr>
        <p:spPr>
          <a:xfrm>
            <a:off x="6874050" y="1411150"/>
            <a:ext cx="0" cy="509400"/>
          </a:xfrm>
          <a:prstGeom prst="straightConnector1">
            <a:avLst/>
          </a:prstGeom>
          <a:noFill/>
          <a:ln cap="flat" cmpd="sng" w="38100">
            <a:solidFill>
              <a:srgbClr val="FF0000"/>
            </a:solidFill>
            <a:prstDash val="solid"/>
            <a:round/>
            <a:headEnd len="med" w="med" type="none"/>
            <a:tailEnd len="med" w="med" type="none"/>
          </a:ln>
        </p:spPr>
      </p:cxnSp>
      <p:sp>
        <p:nvSpPr>
          <p:cNvPr id="1172" name="Google Shape;1172;p95"/>
          <p:cNvSpPr txBox="1"/>
          <p:nvPr/>
        </p:nvSpPr>
        <p:spPr>
          <a:xfrm>
            <a:off x="6442875" y="1889850"/>
            <a:ext cx="1090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FF0000"/>
                </a:solidFill>
                <a:latin typeface="Lato"/>
                <a:ea typeface="Lato"/>
                <a:cs typeface="Lato"/>
                <a:sym typeface="Lato"/>
              </a:rPr>
              <a:t>Novembre 2022</a:t>
            </a:r>
            <a:endParaRPr sz="900">
              <a:solidFill>
                <a:srgbClr val="FF0000"/>
              </a:solidFill>
              <a:latin typeface="Lato"/>
              <a:ea typeface="Lato"/>
              <a:cs typeface="Lato"/>
              <a:sym typeface="Lato"/>
            </a:endParaRPr>
          </a:p>
        </p:txBody>
      </p:sp>
      <p:pic>
        <p:nvPicPr>
          <p:cNvPr id="1173" name="Google Shape;1173;p95"/>
          <p:cNvPicPr preferRelativeResize="0"/>
          <p:nvPr/>
        </p:nvPicPr>
        <p:blipFill>
          <a:blip r:embed="rId3">
            <a:alphaModFix/>
          </a:blip>
          <a:stretch>
            <a:fillRect/>
          </a:stretch>
        </p:blipFill>
        <p:spPr>
          <a:xfrm>
            <a:off x="5641700" y="2365350"/>
            <a:ext cx="3349899" cy="175869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9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la Blockchain</a:t>
            </a:r>
            <a:endParaRPr/>
          </a:p>
        </p:txBody>
      </p:sp>
      <p:sp>
        <p:nvSpPr>
          <p:cNvPr id="1179" name="Google Shape;1179;p96"/>
          <p:cNvSpPr txBox="1"/>
          <p:nvPr>
            <p:ph idx="1" type="body"/>
          </p:nvPr>
        </p:nvSpPr>
        <p:spPr>
          <a:xfrm>
            <a:off x="955275" y="1767150"/>
            <a:ext cx="4478700" cy="2467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Toutes ces infos sont la partie immergée de l’iceberg.</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fr"/>
              <a:t>Aujourd’hui des centaines d’entreprises utilisent la technologie de la blockchain pour leur usage professionnel à différentes fins. </a:t>
            </a:r>
            <a:endParaRPr/>
          </a:p>
          <a:p>
            <a:pPr indent="0" lvl="0" marL="0" rtl="0" algn="just">
              <a:spcBef>
                <a:spcPts val="1200"/>
              </a:spcBef>
              <a:spcAft>
                <a:spcPts val="0"/>
              </a:spcAft>
              <a:buNone/>
            </a:pPr>
            <a:r>
              <a:rPr lang="fr"/>
              <a:t>Traçabilité, sauvegarde, contrats…</a:t>
            </a:r>
            <a:endParaRPr/>
          </a:p>
          <a:p>
            <a:pPr indent="0" lvl="0" marL="0" rtl="0" algn="just">
              <a:spcBef>
                <a:spcPts val="1200"/>
              </a:spcBef>
              <a:spcAft>
                <a:spcPts val="1200"/>
              </a:spcAft>
              <a:buNone/>
            </a:pPr>
            <a:r>
              <a:t/>
            </a:r>
            <a:endParaRPr/>
          </a:p>
        </p:txBody>
      </p:sp>
      <p:pic>
        <p:nvPicPr>
          <p:cNvPr id="1180" name="Google Shape;1180;p96"/>
          <p:cNvPicPr preferRelativeResize="0"/>
          <p:nvPr/>
        </p:nvPicPr>
        <p:blipFill>
          <a:blip r:embed="rId3">
            <a:alphaModFix/>
          </a:blip>
          <a:stretch>
            <a:fillRect/>
          </a:stretch>
        </p:blipFill>
        <p:spPr>
          <a:xfrm>
            <a:off x="5482025" y="1767150"/>
            <a:ext cx="3343850" cy="1879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Modèle du Cloud Computing</a:t>
            </a:r>
            <a:endParaRPr/>
          </a:p>
        </p:txBody>
      </p:sp>
      <p:sp>
        <p:nvSpPr>
          <p:cNvPr id="340" name="Google Shape;340;p34"/>
          <p:cNvSpPr txBox="1"/>
          <p:nvPr>
            <p:ph idx="1" type="body"/>
          </p:nvPr>
        </p:nvSpPr>
        <p:spPr>
          <a:xfrm>
            <a:off x="5112875" y="1990725"/>
            <a:ext cx="3212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a:t>L’infrastructure comme logiciel</a:t>
            </a:r>
            <a:endParaRPr b="1"/>
          </a:p>
          <a:p>
            <a:pPr indent="0" lvl="0" marL="0" rtl="0" algn="l">
              <a:spcBef>
                <a:spcPts val="1200"/>
              </a:spcBef>
              <a:spcAft>
                <a:spcPts val="0"/>
              </a:spcAft>
              <a:buNone/>
            </a:pPr>
            <a:r>
              <a:rPr lang="fr"/>
              <a:t>Les solutions logicielles sont </a:t>
            </a:r>
            <a:r>
              <a:rPr b="1" lang="fr"/>
              <a:t>flexibles</a:t>
            </a:r>
            <a:r>
              <a:rPr lang="fr"/>
              <a:t>, peuvent être </a:t>
            </a:r>
            <a:r>
              <a:rPr b="1" lang="fr"/>
              <a:t>modifiées facilement</a:t>
            </a:r>
            <a:r>
              <a:rPr lang="fr"/>
              <a:t>, </a:t>
            </a:r>
            <a:r>
              <a:rPr b="1" lang="fr"/>
              <a:t>rapidement </a:t>
            </a:r>
            <a:r>
              <a:rPr lang="fr"/>
              <a:t>et sont </a:t>
            </a:r>
            <a:r>
              <a:rPr b="1" lang="fr"/>
              <a:t>plus rentables</a:t>
            </a:r>
            <a:r>
              <a:rPr lang="fr"/>
              <a:t> que des solutions matérielles.</a:t>
            </a:r>
            <a:endParaRPr/>
          </a:p>
          <a:p>
            <a:pPr indent="0" lvl="0" marL="0" rtl="0" algn="l">
              <a:spcBef>
                <a:spcPts val="1200"/>
              </a:spcBef>
              <a:spcAft>
                <a:spcPts val="1200"/>
              </a:spcAft>
              <a:buNone/>
            </a:pPr>
            <a:r>
              <a:rPr lang="fr"/>
              <a:t>Elles éliminent les solutions lourdes qui ne font pas la différence. </a:t>
            </a:r>
            <a:endParaRPr/>
          </a:p>
        </p:txBody>
      </p:sp>
      <p:pic>
        <p:nvPicPr>
          <p:cNvPr id="341" name="Google Shape;341;p34"/>
          <p:cNvPicPr preferRelativeResize="0"/>
          <p:nvPr/>
        </p:nvPicPr>
        <p:blipFill>
          <a:blip r:embed="rId3">
            <a:alphaModFix/>
          </a:blip>
          <a:stretch>
            <a:fillRect/>
          </a:stretch>
        </p:blipFill>
        <p:spPr>
          <a:xfrm>
            <a:off x="456225" y="2100900"/>
            <a:ext cx="4432125" cy="2227650"/>
          </a:xfrm>
          <a:prstGeom prst="rect">
            <a:avLst/>
          </a:prstGeom>
          <a:noFill/>
          <a:ln>
            <a:noFill/>
          </a:ln>
        </p:spPr>
      </p:pic>
      <p:pic>
        <p:nvPicPr>
          <p:cNvPr id="342" name="Google Shape;342;p34"/>
          <p:cNvPicPr preferRelativeResize="0"/>
          <p:nvPr/>
        </p:nvPicPr>
        <p:blipFill>
          <a:blip r:embed="rId4">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97"/>
          <p:cNvSpPr txBox="1"/>
          <p:nvPr>
            <p:ph idx="1" type="body"/>
          </p:nvPr>
        </p:nvSpPr>
        <p:spPr>
          <a:xfrm>
            <a:off x="992100" y="2347800"/>
            <a:ext cx="6933000" cy="1579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fr" sz="2400"/>
              <a:t>Finalement, c’est quoi une blockchain ?</a:t>
            </a:r>
            <a:endParaRPr sz="24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9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a:t>
            </a:r>
            <a:endParaRPr/>
          </a:p>
        </p:txBody>
      </p:sp>
      <p:sp>
        <p:nvSpPr>
          <p:cNvPr id="1191" name="Google Shape;1191;p98"/>
          <p:cNvSpPr txBox="1"/>
          <p:nvPr>
            <p:ph idx="1" type="body"/>
          </p:nvPr>
        </p:nvSpPr>
        <p:spPr>
          <a:xfrm>
            <a:off x="1297500" y="1567550"/>
            <a:ext cx="7038900" cy="893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“Une chaîne de blocs (ou blockchain) est une technologie de stockage et de transmission d’informations prenant la forme d’une base de données. Elle fonctionne sans organe central de contrôle. Elle est partagée simultanément avec tous ses utilisateurs.”</a:t>
            </a:r>
            <a:endParaRPr/>
          </a:p>
        </p:txBody>
      </p:sp>
      <p:sp>
        <p:nvSpPr>
          <p:cNvPr id="1192" name="Google Shape;1192;p98"/>
          <p:cNvSpPr txBox="1"/>
          <p:nvPr/>
        </p:nvSpPr>
        <p:spPr>
          <a:xfrm>
            <a:off x="6401200" y="2483300"/>
            <a:ext cx="201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
                <a:solidFill>
                  <a:schemeClr val="lt1"/>
                </a:solidFill>
                <a:latin typeface="Lato"/>
                <a:ea typeface="Lato"/>
                <a:cs typeface="Lato"/>
                <a:sym typeface="Lato"/>
              </a:rPr>
              <a:t>economie.gouv.fr</a:t>
            </a:r>
            <a:endParaRPr i="1">
              <a:solidFill>
                <a:schemeClr val="lt1"/>
              </a:solidFill>
              <a:latin typeface="Lato"/>
              <a:ea typeface="Lato"/>
              <a:cs typeface="Lato"/>
              <a:sym typeface="La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9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a:t>
            </a:r>
            <a:endParaRPr/>
          </a:p>
        </p:txBody>
      </p:sp>
      <p:pic>
        <p:nvPicPr>
          <p:cNvPr id="1198" name="Google Shape;1198;p99"/>
          <p:cNvPicPr preferRelativeResize="0"/>
          <p:nvPr/>
        </p:nvPicPr>
        <p:blipFill>
          <a:blip r:embed="rId3">
            <a:alphaModFix/>
          </a:blip>
          <a:stretch>
            <a:fillRect/>
          </a:stretch>
        </p:blipFill>
        <p:spPr>
          <a:xfrm>
            <a:off x="1235709" y="951850"/>
            <a:ext cx="6492715" cy="3835651"/>
          </a:xfrm>
          <a:prstGeom prst="rect">
            <a:avLst/>
          </a:prstGeom>
          <a:noFill/>
          <a:ln>
            <a:noFill/>
          </a:ln>
        </p:spPr>
      </p:pic>
      <p:sp>
        <p:nvSpPr>
          <p:cNvPr id="1199" name="Google Shape;1199;p99"/>
          <p:cNvSpPr txBox="1"/>
          <p:nvPr/>
        </p:nvSpPr>
        <p:spPr>
          <a:xfrm>
            <a:off x="3472413" y="4711300"/>
            <a:ext cx="201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
                <a:solidFill>
                  <a:schemeClr val="lt1"/>
                </a:solidFill>
                <a:latin typeface="Lato"/>
                <a:ea typeface="Lato"/>
                <a:cs typeface="Lato"/>
                <a:sym typeface="Lato"/>
              </a:rPr>
              <a:t>economie.gouv.fr</a:t>
            </a:r>
            <a:endParaRPr i="1">
              <a:solidFill>
                <a:schemeClr val="lt1"/>
              </a:solidFill>
              <a:latin typeface="Lato"/>
              <a:ea typeface="Lato"/>
              <a:cs typeface="Lato"/>
              <a:sym typeface="La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0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a:t>
            </a:r>
            <a:endParaRPr/>
          </a:p>
        </p:txBody>
      </p:sp>
      <p:pic>
        <p:nvPicPr>
          <p:cNvPr id="1205" name="Google Shape;1205;p100"/>
          <p:cNvPicPr preferRelativeResize="0"/>
          <p:nvPr/>
        </p:nvPicPr>
        <p:blipFill>
          <a:blip r:embed="rId3">
            <a:alphaModFix/>
          </a:blip>
          <a:stretch>
            <a:fillRect/>
          </a:stretch>
        </p:blipFill>
        <p:spPr>
          <a:xfrm>
            <a:off x="1871000" y="1304250"/>
            <a:ext cx="5715000" cy="3476625"/>
          </a:xfrm>
          <a:prstGeom prst="rect">
            <a:avLst/>
          </a:prstGeom>
          <a:noFill/>
          <a:ln>
            <a:noFill/>
          </a:ln>
        </p:spPr>
      </p:pic>
      <p:sp>
        <p:nvSpPr>
          <p:cNvPr id="1206" name="Google Shape;1206;p100"/>
          <p:cNvSpPr txBox="1"/>
          <p:nvPr/>
        </p:nvSpPr>
        <p:spPr>
          <a:xfrm>
            <a:off x="3472413" y="4711300"/>
            <a:ext cx="201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
                <a:solidFill>
                  <a:schemeClr val="lt1"/>
                </a:solidFill>
                <a:latin typeface="Lato"/>
                <a:ea typeface="Lato"/>
                <a:cs typeface="Lato"/>
                <a:sym typeface="Lato"/>
              </a:rPr>
              <a:t>Blockchain France</a:t>
            </a:r>
            <a:endParaRPr i="1">
              <a:solidFill>
                <a:schemeClr val="lt1"/>
              </a:solidFill>
              <a:latin typeface="Lato"/>
              <a:ea typeface="Lato"/>
              <a:cs typeface="Lato"/>
              <a:sym typeface="La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0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la Blockchain</a:t>
            </a:r>
            <a:endParaRPr/>
          </a:p>
        </p:txBody>
      </p:sp>
      <p:sp>
        <p:nvSpPr>
          <p:cNvPr id="1212" name="Google Shape;1212;p101"/>
          <p:cNvSpPr txBox="1"/>
          <p:nvPr>
            <p:ph idx="1" type="body"/>
          </p:nvPr>
        </p:nvSpPr>
        <p:spPr>
          <a:xfrm>
            <a:off x="1016650" y="2028625"/>
            <a:ext cx="4478700" cy="2467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On écrit une information numérique (une transaction, un contrat etc…) à l’intérieur d’un bloc.</a:t>
            </a:r>
            <a:endParaRPr/>
          </a:p>
          <a:p>
            <a:pPr indent="0" lvl="0" marL="0" rtl="0" algn="just">
              <a:spcBef>
                <a:spcPts val="1200"/>
              </a:spcBef>
              <a:spcAft>
                <a:spcPts val="0"/>
              </a:spcAft>
              <a:buNone/>
            </a:pPr>
            <a:r>
              <a:rPr lang="fr"/>
              <a:t>Référentiel : Protocole Bitcoin</a:t>
            </a:r>
            <a:endParaRPr/>
          </a:p>
          <a:p>
            <a:pPr indent="0" lvl="0" marL="0" rtl="0" algn="just">
              <a:spcBef>
                <a:spcPts val="1200"/>
              </a:spcBef>
              <a:spcAft>
                <a:spcPts val="1200"/>
              </a:spcAft>
              <a:buNone/>
            </a:pPr>
            <a:r>
              <a:rPr lang="fr"/>
              <a:t>Lorsque le bloc est “plein” (Taille variable selon les technologies, ici 1,6 Mo depuis la mise à jour TapRoot), il doit être validé par le réseau pour devenir “officiel”. </a:t>
            </a:r>
            <a:endParaRPr/>
          </a:p>
        </p:txBody>
      </p:sp>
      <p:pic>
        <p:nvPicPr>
          <p:cNvPr id="1213" name="Google Shape;1213;p101"/>
          <p:cNvPicPr preferRelativeResize="0"/>
          <p:nvPr/>
        </p:nvPicPr>
        <p:blipFill>
          <a:blip r:embed="rId3">
            <a:alphaModFix/>
          </a:blip>
          <a:stretch>
            <a:fillRect/>
          </a:stretch>
        </p:blipFill>
        <p:spPr>
          <a:xfrm>
            <a:off x="5739526" y="1920538"/>
            <a:ext cx="2966850" cy="191362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0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la Blockchain</a:t>
            </a:r>
            <a:endParaRPr/>
          </a:p>
        </p:txBody>
      </p:sp>
      <p:sp>
        <p:nvSpPr>
          <p:cNvPr id="1219" name="Google Shape;1219;p102"/>
          <p:cNvSpPr txBox="1"/>
          <p:nvPr>
            <p:ph idx="1" type="body"/>
          </p:nvPr>
        </p:nvSpPr>
        <p:spPr>
          <a:xfrm>
            <a:off x="846200" y="1813825"/>
            <a:ext cx="4643100" cy="2157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rPr lang="fr"/>
              <a:t>C’est ainsi que le principe de Blockchain est né, une suite de blocs validés par les utilisateurs et distribués sur toute machine souhaitant interagir avec la blockchain.</a:t>
            </a:r>
            <a:endParaRPr/>
          </a:p>
        </p:txBody>
      </p:sp>
      <p:pic>
        <p:nvPicPr>
          <p:cNvPr id="1220" name="Google Shape;1220;p102"/>
          <p:cNvPicPr preferRelativeResize="0"/>
          <p:nvPr/>
        </p:nvPicPr>
        <p:blipFill>
          <a:blip r:embed="rId3">
            <a:alphaModFix/>
          </a:blip>
          <a:stretch>
            <a:fillRect/>
          </a:stretch>
        </p:blipFill>
        <p:spPr>
          <a:xfrm>
            <a:off x="5739526" y="1920538"/>
            <a:ext cx="2966850" cy="191362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0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Pour aller plus loin.. </a:t>
            </a:r>
            <a:endParaRPr/>
          </a:p>
          <a:p>
            <a:pPr indent="0" lvl="0" marL="0" rtl="0" algn="l">
              <a:spcBef>
                <a:spcPts val="0"/>
              </a:spcBef>
              <a:spcAft>
                <a:spcPts val="0"/>
              </a:spcAft>
              <a:buNone/>
            </a:pPr>
            <a:r>
              <a:t/>
            </a:r>
            <a:endParaRPr/>
          </a:p>
        </p:txBody>
      </p:sp>
      <p:sp>
        <p:nvSpPr>
          <p:cNvPr id="1226" name="Google Shape;1226;p103"/>
          <p:cNvSpPr txBox="1"/>
          <p:nvPr>
            <p:ph idx="1" type="body"/>
          </p:nvPr>
        </p:nvSpPr>
        <p:spPr>
          <a:xfrm>
            <a:off x="1166775" y="3186150"/>
            <a:ext cx="2705400" cy="14985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fr" sz="900"/>
              <a:t>Chaîne Youtube Heu?Reka</a:t>
            </a:r>
            <a:endParaRPr sz="900"/>
          </a:p>
          <a:p>
            <a:pPr indent="0" lvl="0" marL="0" rtl="0" algn="ctr">
              <a:lnSpc>
                <a:spcPct val="100000"/>
              </a:lnSpc>
              <a:spcBef>
                <a:spcPts val="500"/>
              </a:spcBef>
              <a:spcAft>
                <a:spcPts val="0"/>
              </a:spcAft>
              <a:buNone/>
            </a:pPr>
            <a:r>
              <a:rPr lang="fr" sz="900"/>
              <a:t>Gilles Mitteau</a:t>
            </a:r>
            <a:endParaRPr sz="900"/>
          </a:p>
          <a:p>
            <a:pPr indent="0" lvl="0" marL="0" rtl="0" algn="ctr">
              <a:lnSpc>
                <a:spcPct val="100000"/>
              </a:lnSpc>
              <a:spcBef>
                <a:spcPts val="500"/>
              </a:spcBef>
              <a:spcAft>
                <a:spcPts val="0"/>
              </a:spcAft>
              <a:buNone/>
            </a:pPr>
            <a:r>
              <a:rPr lang="fr" sz="900" u="sng">
                <a:solidFill>
                  <a:schemeClr val="hlink"/>
                </a:solidFill>
                <a:hlinkClick r:id="rId3"/>
              </a:rPr>
              <a:t>https://www.youtube.com/watch?v=h4XZpkrpIbs</a:t>
            </a:r>
            <a:endParaRPr sz="900"/>
          </a:p>
          <a:p>
            <a:pPr indent="0" lvl="0" marL="0" rtl="0" algn="ctr">
              <a:lnSpc>
                <a:spcPct val="100000"/>
              </a:lnSpc>
              <a:spcBef>
                <a:spcPts val="500"/>
              </a:spcBef>
              <a:spcAft>
                <a:spcPts val="500"/>
              </a:spcAft>
              <a:buNone/>
            </a:pPr>
            <a:r>
              <a:t/>
            </a:r>
            <a:endParaRPr sz="900"/>
          </a:p>
        </p:txBody>
      </p:sp>
      <p:pic>
        <p:nvPicPr>
          <p:cNvPr id="1227" name="Google Shape;1227;p103"/>
          <p:cNvPicPr preferRelativeResize="0"/>
          <p:nvPr/>
        </p:nvPicPr>
        <p:blipFill>
          <a:blip r:embed="rId4">
            <a:alphaModFix/>
          </a:blip>
          <a:stretch>
            <a:fillRect/>
          </a:stretch>
        </p:blipFill>
        <p:spPr>
          <a:xfrm>
            <a:off x="1297500" y="1068400"/>
            <a:ext cx="2574676" cy="1816075"/>
          </a:xfrm>
          <a:prstGeom prst="rect">
            <a:avLst/>
          </a:prstGeom>
          <a:noFill/>
          <a:ln>
            <a:noFill/>
          </a:ln>
        </p:spPr>
      </p:pic>
      <p:pic>
        <p:nvPicPr>
          <p:cNvPr id="1228" name="Google Shape;1228;p103"/>
          <p:cNvPicPr preferRelativeResize="0"/>
          <p:nvPr/>
        </p:nvPicPr>
        <p:blipFill>
          <a:blip r:embed="rId5">
            <a:alphaModFix/>
          </a:blip>
          <a:stretch>
            <a:fillRect/>
          </a:stretch>
        </p:blipFill>
        <p:spPr>
          <a:xfrm>
            <a:off x="4694175" y="1068400"/>
            <a:ext cx="3381375" cy="1895475"/>
          </a:xfrm>
          <a:prstGeom prst="rect">
            <a:avLst/>
          </a:prstGeom>
          <a:noFill/>
          <a:ln>
            <a:noFill/>
          </a:ln>
        </p:spPr>
      </p:pic>
      <p:sp>
        <p:nvSpPr>
          <p:cNvPr id="1229" name="Google Shape;1229;p103"/>
          <p:cNvSpPr txBox="1"/>
          <p:nvPr>
            <p:ph idx="1" type="body"/>
          </p:nvPr>
        </p:nvSpPr>
        <p:spPr>
          <a:xfrm>
            <a:off x="5094025" y="3186150"/>
            <a:ext cx="2705400" cy="14985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fr" sz="900"/>
              <a:t>Arté</a:t>
            </a:r>
            <a:endParaRPr sz="900"/>
          </a:p>
          <a:p>
            <a:pPr indent="0" lvl="0" marL="0" rtl="0" algn="ctr">
              <a:lnSpc>
                <a:spcPct val="100000"/>
              </a:lnSpc>
              <a:spcBef>
                <a:spcPts val="500"/>
              </a:spcBef>
              <a:spcAft>
                <a:spcPts val="0"/>
              </a:spcAft>
              <a:buNone/>
            </a:pPr>
            <a:r>
              <a:t/>
            </a:r>
            <a:endParaRPr sz="900"/>
          </a:p>
          <a:p>
            <a:pPr indent="0" lvl="0" marL="0" rtl="0" algn="ctr">
              <a:lnSpc>
                <a:spcPct val="100000"/>
              </a:lnSpc>
              <a:spcBef>
                <a:spcPts val="500"/>
              </a:spcBef>
              <a:spcAft>
                <a:spcPts val="0"/>
              </a:spcAft>
              <a:buNone/>
            </a:pPr>
            <a:r>
              <a:rPr lang="fr" sz="900" u="sng">
                <a:solidFill>
                  <a:schemeClr val="hlink"/>
                </a:solidFill>
                <a:hlinkClick r:id="rId6"/>
              </a:rPr>
              <a:t>https://www.youtube.com/watch?v=0ETcLj5jBy4</a:t>
            </a:r>
            <a:endParaRPr sz="900"/>
          </a:p>
          <a:p>
            <a:pPr indent="0" lvl="0" marL="0" rtl="0" algn="l">
              <a:lnSpc>
                <a:spcPct val="100000"/>
              </a:lnSpc>
              <a:spcBef>
                <a:spcPts val="500"/>
              </a:spcBef>
              <a:spcAft>
                <a:spcPts val="0"/>
              </a:spcAft>
              <a:buNone/>
            </a:pPr>
            <a:r>
              <a:t/>
            </a:r>
            <a:endParaRPr sz="900">
              <a:solidFill>
                <a:srgbClr val="000000"/>
              </a:solidFill>
              <a:latin typeface="Arial"/>
              <a:ea typeface="Arial"/>
              <a:cs typeface="Arial"/>
              <a:sym typeface="Arial"/>
            </a:endParaRPr>
          </a:p>
          <a:p>
            <a:pPr indent="0" lvl="0" marL="0" rtl="0" algn="l">
              <a:lnSpc>
                <a:spcPct val="100000"/>
              </a:lnSpc>
              <a:spcBef>
                <a:spcPts val="500"/>
              </a:spcBef>
              <a:spcAft>
                <a:spcPts val="0"/>
              </a:spcAft>
              <a:buNone/>
            </a:pPr>
            <a:r>
              <a:t/>
            </a:r>
            <a:endParaRPr sz="900"/>
          </a:p>
          <a:p>
            <a:pPr indent="0" lvl="0" marL="0" rtl="0" algn="ctr">
              <a:lnSpc>
                <a:spcPct val="100000"/>
              </a:lnSpc>
              <a:spcBef>
                <a:spcPts val="500"/>
              </a:spcBef>
              <a:spcAft>
                <a:spcPts val="500"/>
              </a:spcAft>
              <a:buNone/>
            </a:pPr>
            <a:r>
              <a:t/>
            </a:r>
            <a:endParaRPr sz="9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0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la Blockchain</a:t>
            </a:r>
            <a:endParaRPr/>
          </a:p>
        </p:txBody>
      </p:sp>
      <p:sp>
        <p:nvSpPr>
          <p:cNvPr id="1235" name="Google Shape;1235;p10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Qui peut utiliser la Blockchain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fr"/>
              <a:t>Ça dépend du type de blockchain !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fr"/>
              <a:t>Dans le cas de Bitcoin, Ethereum, Avalanche .. Tout le monde : Ce sont des Blockchains PUBLIQUES (cours 2)</a:t>
            </a:r>
            <a:endParaRPr/>
          </a:p>
          <a:p>
            <a:pPr indent="0" lvl="0" marL="0" rtl="0" algn="l">
              <a:spcBef>
                <a:spcPts val="1200"/>
              </a:spcBef>
              <a:spcAft>
                <a:spcPts val="12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0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la Blockchain</a:t>
            </a:r>
            <a:endParaRPr/>
          </a:p>
        </p:txBody>
      </p:sp>
      <p:sp>
        <p:nvSpPr>
          <p:cNvPr id="1241" name="Google Shape;1241;p10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Qui peut utiliser la Blockchain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fr"/>
              <a:t>Dans le cas des entreprises, certaines ont déjà sauté le pas et utilisent soit des blockchains publiques, soit privées.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06"/>
          <p:cNvSpPr txBox="1"/>
          <p:nvPr>
            <p:ph idx="1" type="body"/>
          </p:nvPr>
        </p:nvSpPr>
        <p:spPr>
          <a:xfrm>
            <a:off x="1297500" y="2280300"/>
            <a:ext cx="7038900" cy="219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sz="2200"/>
              <a:t>Pourquoi tout le monde n’utilise pas la même Blockchain comme Bitcoin par exemple ?</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298675" y="3761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modèles de service dans le CC</a:t>
            </a:r>
            <a:endParaRPr/>
          </a:p>
        </p:txBody>
      </p:sp>
      <p:sp>
        <p:nvSpPr>
          <p:cNvPr id="348" name="Google Shape;348;p35"/>
          <p:cNvSpPr txBox="1"/>
          <p:nvPr>
            <p:ph idx="1" type="body"/>
          </p:nvPr>
        </p:nvSpPr>
        <p:spPr>
          <a:xfrm>
            <a:off x="1297500" y="1165100"/>
            <a:ext cx="7038900" cy="475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fr"/>
              <a:t>Le Cloud Computing se décline en plusieurs modèles de service</a:t>
            </a:r>
            <a:endParaRPr/>
          </a:p>
        </p:txBody>
      </p:sp>
      <p:sp>
        <p:nvSpPr>
          <p:cNvPr id="349" name="Google Shape;349;p35"/>
          <p:cNvSpPr/>
          <p:nvPr/>
        </p:nvSpPr>
        <p:spPr>
          <a:xfrm>
            <a:off x="3093600" y="1746000"/>
            <a:ext cx="2956800" cy="787200"/>
          </a:xfrm>
          <a:prstGeom prst="cloudCallout">
            <a:avLst>
              <a:gd fmla="val -15682" name="adj1"/>
              <a:gd fmla="val 3445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Cloud Computing</a:t>
            </a:r>
            <a:endParaRPr>
              <a:latin typeface="Lato"/>
              <a:ea typeface="Lato"/>
              <a:cs typeface="Lato"/>
              <a:sym typeface="Lato"/>
            </a:endParaRPr>
          </a:p>
        </p:txBody>
      </p:sp>
      <p:sp>
        <p:nvSpPr>
          <p:cNvPr id="350" name="Google Shape;350;p35"/>
          <p:cNvSpPr/>
          <p:nvPr/>
        </p:nvSpPr>
        <p:spPr>
          <a:xfrm>
            <a:off x="846200" y="3237800"/>
            <a:ext cx="2300700" cy="8310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solidFill>
                  <a:schemeClr val="dk1"/>
                </a:solidFill>
                <a:latin typeface="Lato"/>
                <a:ea typeface="Lato"/>
                <a:cs typeface="Lato"/>
                <a:sym typeface="Lato"/>
              </a:rPr>
              <a:t>IaaS</a:t>
            </a:r>
            <a:endParaRPr b="1" sz="1200">
              <a:solidFill>
                <a:schemeClr val="dk1"/>
              </a:solidFill>
              <a:latin typeface="Lato"/>
              <a:ea typeface="Lato"/>
              <a:cs typeface="Lato"/>
              <a:sym typeface="Lato"/>
            </a:endParaRPr>
          </a:p>
          <a:p>
            <a:pPr indent="0" lvl="0" marL="0" rtl="0" algn="ctr">
              <a:spcBef>
                <a:spcPts val="0"/>
              </a:spcBef>
              <a:spcAft>
                <a:spcPts val="0"/>
              </a:spcAft>
              <a:buNone/>
            </a:pPr>
            <a:r>
              <a:rPr lang="fr" sz="1200">
                <a:solidFill>
                  <a:schemeClr val="dk1"/>
                </a:solidFill>
                <a:latin typeface="Lato"/>
                <a:ea typeface="Lato"/>
                <a:cs typeface="Lato"/>
                <a:sym typeface="Lato"/>
              </a:rPr>
              <a:t>Infrastructure as a Service</a:t>
            </a:r>
            <a:endParaRPr sz="1200">
              <a:solidFill>
                <a:schemeClr val="dk1"/>
              </a:solidFill>
              <a:latin typeface="Lato"/>
              <a:ea typeface="Lato"/>
              <a:cs typeface="Lato"/>
              <a:sym typeface="Lato"/>
            </a:endParaRPr>
          </a:p>
        </p:txBody>
      </p:sp>
      <p:sp>
        <p:nvSpPr>
          <p:cNvPr id="351" name="Google Shape;351;p35"/>
          <p:cNvSpPr/>
          <p:nvPr/>
        </p:nvSpPr>
        <p:spPr>
          <a:xfrm>
            <a:off x="3421650" y="3237800"/>
            <a:ext cx="2300700" cy="8310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solidFill>
                  <a:schemeClr val="dk1"/>
                </a:solidFill>
                <a:latin typeface="Lato"/>
                <a:ea typeface="Lato"/>
                <a:cs typeface="Lato"/>
                <a:sym typeface="Lato"/>
              </a:rPr>
              <a:t>PaaS</a:t>
            </a:r>
            <a:endParaRPr b="1" sz="1200">
              <a:solidFill>
                <a:schemeClr val="dk1"/>
              </a:solidFill>
              <a:latin typeface="Lato"/>
              <a:ea typeface="Lato"/>
              <a:cs typeface="Lato"/>
              <a:sym typeface="Lato"/>
            </a:endParaRPr>
          </a:p>
          <a:p>
            <a:pPr indent="0" lvl="0" marL="0" rtl="0" algn="ctr">
              <a:spcBef>
                <a:spcPts val="0"/>
              </a:spcBef>
              <a:spcAft>
                <a:spcPts val="0"/>
              </a:spcAft>
              <a:buNone/>
            </a:pPr>
            <a:r>
              <a:rPr lang="fr" sz="1200">
                <a:solidFill>
                  <a:schemeClr val="dk1"/>
                </a:solidFill>
                <a:latin typeface="Lato"/>
                <a:ea typeface="Lato"/>
                <a:cs typeface="Lato"/>
                <a:sym typeface="Lato"/>
              </a:rPr>
              <a:t>Platform as a Service</a:t>
            </a:r>
            <a:endParaRPr sz="1200">
              <a:solidFill>
                <a:schemeClr val="dk1"/>
              </a:solidFill>
              <a:latin typeface="Lato"/>
              <a:ea typeface="Lato"/>
              <a:cs typeface="Lato"/>
              <a:sym typeface="Lato"/>
            </a:endParaRPr>
          </a:p>
        </p:txBody>
      </p:sp>
      <p:sp>
        <p:nvSpPr>
          <p:cNvPr id="352" name="Google Shape;352;p35"/>
          <p:cNvSpPr/>
          <p:nvPr/>
        </p:nvSpPr>
        <p:spPr>
          <a:xfrm>
            <a:off x="5997100" y="3237800"/>
            <a:ext cx="2300700" cy="8310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solidFill>
                  <a:schemeClr val="dk1"/>
                </a:solidFill>
                <a:latin typeface="Lato"/>
                <a:ea typeface="Lato"/>
                <a:cs typeface="Lato"/>
                <a:sym typeface="Lato"/>
              </a:rPr>
              <a:t>SaaS</a:t>
            </a:r>
            <a:endParaRPr b="1" sz="1200">
              <a:solidFill>
                <a:schemeClr val="dk1"/>
              </a:solidFill>
              <a:latin typeface="Lato"/>
              <a:ea typeface="Lato"/>
              <a:cs typeface="Lato"/>
              <a:sym typeface="Lato"/>
            </a:endParaRPr>
          </a:p>
          <a:p>
            <a:pPr indent="0" lvl="0" marL="0" rtl="0" algn="ctr">
              <a:spcBef>
                <a:spcPts val="0"/>
              </a:spcBef>
              <a:spcAft>
                <a:spcPts val="0"/>
              </a:spcAft>
              <a:buNone/>
            </a:pPr>
            <a:r>
              <a:rPr lang="fr" sz="1200">
                <a:solidFill>
                  <a:schemeClr val="dk1"/>
                </a:solidFill>
                <a:latin typeface="Lato"/>
                <a:ea typeface="Lato"/>
                <a:cs typeface="Lato"/>
                <a:sym typeface="Lato"/>
              </a:rPr>
              <a:t>Software as a Service</a:t>
            </a:r>
            <a:endParaRPr sz="1200">
              <a:solidFill>
                <a:schemeClr val="dk1"/>
              </a:solidFill>
              <a:latin typeface="Lato"/>
              <a:ea typeface="Lato"/>
              <a:cs typeface="Lato"/>
              <a:sym typeface="Lato"/>
            </a:endParaRPr>
          </a:p>
        </p:txBody>
      </p:sp>
      <p:cxnSp>
        <p:nvCxnSpPr>
          <p:cNvPr id="353" name="Google Shape;353;p35"/>
          <p:cNvCxnSpPr>
            <a:stCxn id="349" idx="1"/>
            <a:endCxn id="350" idx="0"/>
          </p:cNvCxnSpPr>
          <p:nvPr/>
        </p:nvCxnSpPr>
        <p:spPr>
          <a:xfrm rot="5400000">
            <a:off x="2931600" y="1597262"/>
            <a:ext cx="705300" cy="2575500"/>
          </a:xfrm>
          <a:prstGeom prst="bentConnector3">
            <a:avLst>
              <a:gd fmla="val 50678" name="adj1"/>
            </a:avLst>
          </a:prstGeom>
          <a:noFill/>
          <a:ln cap="flat" cmpd="sng" w="9525">
            <a:solidFill>
              <a:schemeClr val="dk2"/>
            </a:solidFill>
            <a:prstDash val="solid"/>
            <a:round/>
            <a:headEnd len="med" w="med" type="none"/>
            <a:tailEnd len="med" w="med" type="triangle"/>
          </a:ln>
        </p:spPr>
      </p:cxnSp>
      <p:cxnSp>
        <p:nvCxnSpPr>
          <p:cNvPr id="354" name="Google Shape;354;p35"/>
          <p:cNvCxnSpPr>
            <a:stCxn id="349" idx="1"/>
            <a:endCxn id="352" idx="0"/>
          </p:cNvCxnSpPr>
          <p:nvPr/>
        </p:nvCxnSpPr>
        <p:spPr>
          <a:xfrm flipH="1" rot="-5400000">
            <a:off x="5507100" y="1597262"/>
            <a:ext cx="705300" cy="2575500"/>
          </a:xfrm>
          <a:prstGeom prst="bentConnector3">
            <a:avLst>
              <a:gd fmla="val 50678" name="adj1"/>
            </a:avLst>
          </a:prstGeom>
          <a:noFill/>
          <a:ln cap="flat" cmpd="sng" w="9525">
            <a:solidFill>
              <a:schemeClr val="dk2"/>
            </a:solidFill>
            <a:prstDash val="solid"/>
            <a:round/>
            <a:headEnd len="med" w="med" type="none"/>
            <a:tailEnd len="med" w="med" type="triangle"/>
          </a:ln>
        </p:spPr>
      </p:cxnSp>
      <p:cxnSp>
        <p:nvCxnSpPr>
          <p:cNvPr id="355" name="Google Shape;355;p35"/>
          <p:cNvCxnSpPr>
            <a:stCxn id="349" idx="1"/>
            <a:endCxn id="351" idx="0"/>
          </p:cNvCxnSpPr>
          <p:nvPr/>
        </p:nvCxnSpPr>
        <p:spPr>
          <a:xfrm flipH="1" rot="-5400000">
            <a:off x="4219650" y="2884712"/>
            <a:ext cx="705300" cy="600"/>
          </a:xfrm>
          <a:prstGeom prst="bentConnector3">
            <a:avLst>
              <a:gd fmla="val 50678" name="adj1"/>
            </a:avLst>
          </a:prstGeom>
          <a:noFill/>
          <a:ln cap="flat" cmpd="sng" w="9525">
            <a:solidFill>
              <a:schemeClr val="dk2"/>
            </a:solidFill>
            <a:prstDash val="solid"/>
            <a:round/>
            <a:headEnd len="med" w="med" type="none"/>
            <a:tailEnd len="med" w="med" type="triangle"/>
          </a:ln>
        </p:spPr>
      </p:cxnSp>
      <p:pic>
        <p:nvPicPr>
          <p:cNvPr id="356" name="Google Shape;356;p35"/>
          <p:cNvPicPr preferRelativeResize="0"/>
          <p:nvPr/>
        </p:nvPicPr>
        <p:blipFill>
          <a:blip r:embed="rId3">
            <a:alphaModFix/>
          </a:blip>
          <a:stretch>
            <a:fillRect/>
          </a:stretch>
        </p:blipFill>
        <p:spPr>
          <a:xfrm>
            <a:off x="7501895" y="4677278"/>
            <a:ext cx="1440454" cy="2487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0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 à la Blockchain</a:t>
            </a:r>
            <a:endParaRPr/>
          </a:p>
        </p:txBody>
      </p:sp>
      <p:sp>
        <p:nvSpPr>
          <p:cNvPr id="1252" name="Google Shape;1252;p10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lnSpc>
                <a:spcPct val="200000"/>
              </a:lnSpc>
              <a:spcBef>
                <a:spcPts val="0"/>
              </a:spcBef>
              <a:spcAft>
                <a:spcPts val="0"/>
              </a:spcAft>
              <a:buSzPts val="852"/>
              <a:buNone/>
            </a:pPr>
            <a:r>
              <a:rPr lang="fr" sz="1113">
                <a:highlight>
                  <a:schemeClr val="dk1"/>
                </a:highlight>
              </a:rPr>
              <a:t>“À titre d’exemple, le réseau Bitcoin traite très peu de transactions par seconde, contre plusieurs milliers pour un opérateur de carte bancaire. Jusqu’à présent, les mécanismes de la blockchain sont source de lenteur et ne sont pas prêts à une diffusion à large échelle. Il reste encore à trouver des solutions techniques pour trouver des mécanismes de validation moins lourds, mais par conséquent moins fiables.”</a:t>
            </a:r>
            <a:endParaRPr sz="1113">
              <a:highlight>
                <a:schemeClr val="dk1"/>
              </a:highlight>
            </a:endParaRPr>
          </a:p>
          <a:p>
            <a:pPr indent="0" lvl="0" marL="0" rtl="0" algn="l">
              <a:lnSpc>
                <a:spcPct val="200000"/>
              </a:lnSpc>
              <a:spcBef>
                <a:spcPts val="1500"/>
              </a:spcBef>
              <a:spcAft>
                <a:spcPts val="0"/>
              </a:spcAft>
              <a:buSzPts val="852"/>
              <a:buNone/>
            </a:pPr>
            <a:r>
              <a:t/>
            </a:r>
            <a:endParaRPr sz="1113">
              <a:highlight>
                <a:schemeClr val="dk1"/>
              </a:highlight>
            </a:endParaRPr>
          </a:p>
          <a:p>
            <a:pPr indent="0" lvl="0" marL="0" rtl="0" algn="l">
              <a:spcBef>
                <a:spcPts val="1500"/>
              </a:spcBef>
              <a:spcAft>
                <a:spcPts val="0"/>
              </a:spcAft>
              <a:buSzPts val="852"/>
              <a:buNone/>
            </a:pPr>
            <a:r>
              <a:rPr lang="fr" sz="1107"/>
              <a:t>Source : Ecole Polytechnique Executive Education</a:t>
            </a:r>
            <a:endParaRPr sz="1113">
              <a:highlight>
                <a:schemeClr val="dk1"/>
              </a:highlight>
            </a:endParaRPr>
          </a:p>
          <a:p>
            <a:pPr indent="0" lvl="0" marL="0" rtl="0" algn="l">
              <a:spcBef>
                <a:spcPts val="1200"/>
              </a:spcBef>
              <a:spcAft>
                <a:spcPts val="1200"/>
              </a:spcAft>
              <a:buSzPts val="852"/>
              <a:buNone/>
            </a:pPr>
            <a:r>
              <a:t/>
            </a:r>
            <a:endParaRPr sz="1107"/>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0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entreprises qui utilisent la blockchain</a:t>
            </a:r>
            <a:endParaRPr/>
          </a:p>
        </p:txBody>
      </p:sp>
      <p:sp>
        <p:nvSpPr>
          <p:cNvPr id="1258" name="Google Shape;1258;p10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Il existe différents types d’entreprises qui utilisent la technologie blockchain :</a:t>
            </a:r>
            <a:endParaRPr/>
          </a:p>
          <a:p>
            <a:pPr indent="0" lvl="0" marL="0" rtl="0" algn="l">
              <a:spcBef>
                <a:spcPts val="1200"/>
              </a:spcBef>
              <a:spcAft>
                <a:spcPts val="0"/>
              </a:spcAft>
              <a:buNone/>
            </a:pPr>
            <a:r>
              <a:rPr lang="fr"/>
              <a:t>Pour la traçabilité : LVMH, Walmart, Ford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fr"/>
              <a:t>Pour l’investissement : Meria, Coinbase, Binance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fr"/>
              <a:t>Les applications sont nombreuses : </a:t>
            </a:r>
            <a:endParaRPr/>
          </a:p>
          <a:p>
            <a:pPr indent="0" lvl="0" marL="0" rtl="0" algn="l">
              <a:spcBef>
                <a:spcPts val="1200"/>
              </a:spcBef>
              <a:spcAft>
                <a:spcPts val="1200"/>
              </a:spcAft>
              <a:buNone/>
            </a:pPr>
            <a:r>
              <a:rPr lang="fr"/>
              <a:t>Transport, Santé, Vote en ligne, Immobilier, Assurance, Divertissement…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pic>
        <p:nvPicPr>
          <p:cNvPr id="1263" name="Google Shape;1263;p109"/>
          <p:cNvPicPr preferRelativeResize="0"/>
          <p:nvPr/>
        </p:nvPicPr>
        <p:blipFill>
          <a:blip r:embed="rId3">
            <a:alphaModFix/>
          </a:blip>
          <a:stretch>
            <a:fillRect/>
          </a:stretch>
        </p:blipFill>
        <p:spPr>
          <a:xfrm>
            <a:off x="1140549" y="410187"/>
            <a:ext cx="6999025" cy="4323125"/>
          </a:xfrm>
          <a:prstGeom prst="rect">
            <a:avLst/>
          </a:prstGeom>
          <a:noFill/>
          <a:ln>
            <a:noFill/>
          </a:ln>
        </p:spPr>
      </p:pic>
      <p:sp>
        <p:nvSpPr>
          <p:cNvPr id="1264" name="Google Shape;1264;p109"/>
          <p:cNvSpPr txBox="1"/>
          <p:nvPr/>
        </p:nvSpPr>
        <p:spPr>
          <a:xfrm>
            <a:off x="3554075" y="4738450"/>
            <a:ext cx="423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 sz="1200">
                <a:solidFill>
                  <a:schemeClr val="lt1"/>
                </a:solidFill>
                <a:latin typeface="Lato"/>
                <a:ea typeface="Lato"/>
                <a:cs typeface="Lato"/>
                <a:sym typeface="Lato"/>
              </a:rPr>
              <a:t>Source : Blockdata</a:t>
            </a:r>
            <a:endParaRPr i="1" sz="1200">
              <a:solidFill>
                <a:schemeClr val="lt1"/>
              </a:solidFill>
              <a:latin typeface="Lato"/>
              <a:ea typeface="Lato"/>
              <a:cs typeface="Lato"/>
              <a:sym typeface="Lato"/>
            </a:endParaRPr>
          </a:p>
        </p:txBody>
      </p:sp>
      <p:sp>
        <p:nvSpPr>
          <p:cNvPr id="1265" name="Google Shape;1265;p109"/>
          <p:cNvSpPr txBox="1"/>
          <p:nvPr/>
        </p:nvSpPr>
        <p:spPr>
          <a:xfrm>
            <a:off x="6848100" y="4650900"/>
            <a:ext cx="229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lt1"/>
                </a:solidFill>
                <a:latin typeface="Lato"/>
                <a:ea typeface="Lato"/>
                <a:cs typeface="Lato"/>
                <a:sym typeface="Lato"/>
              </a:rPr>
              <a:t>Master 2 - MsC2 DEIA - ECE Paris</a:t>
            </a:r>
            <a:endParaRPr sz="1000">
              <a:solidFill>
                <a:schemeClr val="lt1"/>
              </a:solidFill>
              <a:latin typeface="Lato"/>
              <a:ea typeface="Lato"/>
              <a:cs typeface="Lato"/>
              <a:sym typeface="Lato"/>
            </a:endParaRPr>
          </a:p>
          <a:p>
            <a:pPr indent="0" lvl="0" marL="0" rtl="0" algn="l">
              <a:spcBef>
                <a:spcPts val="0"/>
              </a:spcBef>
              <a:spcAft>
                <a:spcPts val="0"/>
              </a:spcAft>
              <a:buNone/>
            </a:pPr>
            <a:r>
              <a:rPr lang="fr" sz="1000">
                <a:solidFill>
                  <a:schemeClr val="lt1"/>
                </a:solidFill>
                <a:latin typeface="Lato"/>
                <a:ea typeface="Lato"/>
                <a:cs typeface="Lato"/>
                <a:sym typeface="Lato"/>
              </a:rPr>
              <a:t>Un cours de Yann FORNIER</a:t>
            </a:r>
            <a:endParaRPr sz="1000">
              <a:solidFill>
                <a:schemeClr val="lt1"/>
              </a:solidFill>
              <a:latin typeface="Lato"/>
              <a:ea typeface="Lato"/>
              <a:cs typeface="Lato"/>
              <a:sym typeface="Lat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1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blockchains publiques</a:t>
            </a:r>
            <a:endParaRPr/>
          </a:p>
        </p:txBody>
      </p:sp>
      <p:sp>
        <p:nvSpPr>
          <p:cNvPr id="1271" name="Google Shape;1271;p110"/>
          <p:cNvSpPr txBox="1"/>
          <p:nvPr>
            <p:ph idx="1" type="body"/>
          </p:nvPr>
        </p:nvSpPr>
        <p:spPr>
          <a:xfrm>
            <a:off x="1297500" y="1338950"/>
            <a:ext cx="6515400" cy="1578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Les blockchains publiques sont les premières à avoir été créées. (Notamment le protocole Bitcoin).</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rPr lang="fr"/>
              <a:t>Ce sont celles qui ont permis de populariser la Technologie du Ledger Distribué (DLT)</a:t>
            </a:r>
            <a:endParaRPr/>
          </a:p>
        </p:txBody>
      </p:sp>
      <p:pic>
        <p:nvPicPr>
          <p:cNvPr id="1272" name="Google Shape;1272;p110"/>
          <p:cNvPicPr preferRelativeResize="0"/>
          <p:nvPr/>
        </p:nvPicPr>
        <p:blipFill>
          <a:blip r:embed="rId3">
            <a:alphaModFix/>
          </a:blip>
          <a:stretch>
            <a:fillRect/>
          </a:stretch>
        </p:blipFill>
        <p:spPr>
          <a:xfrm>
            <a:off x="3570900" y="2891675"/>
            <a:ext cx="1968602" cy="19214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1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Les blockchains publiques</a:t>
            </a:r>
            <a:endParaRPr/>
          </a:p>
          <a:p>
            <a:pPr indent="0" lvl="0" marL="0" rtl="0" algn="l">
              <a:spcBef>
                <a:spcPts val="0"/>
              </a:spcBef>
              <a:spcAft>
                <a:spcPts val="0"/>
              </a:spcAft>
              <a:buNone/>
            </a:pPr>
            <a:r>
              <a:t/>
            </a:r>
            <a:endParaRPr/>
          </a:p>
        </p:txBody>
      </p:sp>
      <p:sp>
        <p:nvSpPr>
          <p:cNvPr id="1278" name="Google Shape;1278;p111"/>
          <p:cNvSpPr txBox="1"/>
          <p:nvPr>
            <p:ph idx="1" type="body"/>
          </p:nvPr>
        </p:nvSpPr>
        <p:spPr>
          <a:xfrm>
            <a:off x="947650" y="1561400"/>
            <a:ext cx="3777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Définition : DLT :</a:t>
            </a:r>
            <a:endParaRPr/>
          </a:p>
          <a:p>
            <a:pPr indent="0" lvl="0" marL="0" rtl="0" algn="just">
              <a:spcBef>
                <a:spcPts val="1200"/>
              </a:spcBef>
              <a:spcAft>
                <a:spcPts val="0"/>
              </a:spcAft>
              <a:buNone/>
            </a:pPr>
            <a:r>
              <a:rPr lang="fr"/>
              <a:t>Distributed Ledger Technology</a:t>
            </a:r>
            <a:endParaRPr/>
          </a:p>
          <a:p>
            <a:pPr indent="0" lvl="0" marL="0" rtl="0" algn="just">
              <a:spcBef>
                <a:spcPts val="1200"/>
              </a:spcBef>
              <a:spcAft>
                <a:spcPts val="1200"/>
              </a:spcAft>
              <a:buNone/>
            </a:pPr>
            <a:r>
              <a:rPr lang="fr"/>
              <a:t>Système numérique d’enregistrement des transactions de biens dans lequel les transactions et leurs détails sont enregistrés à plusieurs endroits en même temps.</a:t>
            </a:r>
            <a:endParaRPr/>
          </a:p>
        </p:txBody>
      </p:sp>
      <p:pic>
        <p:nvPicPr>
          <p:cNvPr id="1279" name="Google Shape;1279;p111"/>
          <p:cNvPicPr preferRelativeResize="0"/>
          <p:nvPr/>
        </p:nvPicPr>
        <p:blipFill>
          <a:blip r:embed="rId3">
            <a:alphaModFix/>
          </a:blip>
          <a:stretch>
            <a:fillRect/>
          </a:stretch>
        </p:blipFill>
        <p:spPr>
          <a:xfrm>
            <a:off x="4799175" y="1561400"/>
            <a:ext cx="4070700" cy="1961783"/>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1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blockchains publiques</a:t>
            </a:r>
            <a:endParaRPr/>
          </a:p>
        </p:txBody>
      </p:sp>
      <p:sp>
        <p:nvSpPr>
          <p:cNvPr id="1285" name="Google Shape;1285;p112"/>
          <p:cNvSpPr txBox="1"/>
          <p:nvPr>
            <p:ph idx="1" type="body"/>
          </p:nvPr>
        </p:nvSpPr>
        <p:spPr>
          <a:xfrm>
            <a:off x="1297500" y="2096150"/>
            <a:ext cx="6259500" cy="2382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Sa nature décentralisée exige une méthode pour vérifier l’authenticité des données. </a:t>
            </a:r>
            <a:endParaRPr/>
          </a:p>
          <a:p>
            <a:pPr indent="0" lvl="0" marL="0" rtl="0" algn="just">
              <a:spcBef>
                <a:spcPts val="1200"/>
              </a:spcBef>
              <a:spcAft>
                <a:spcPts val="1200"/>
              </a:spcAft>
              <a:buNone/>
            </a:pPr>
            <a:r>
              <a:rPr lang="fr"/>
              <a:t>On le fait notamment par un algorithme de consensus par lequel les participants de la Blockchain se mettent d’accord sur l’état actuel du Ledger.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blockchains publiques</a:t>
            </a:r>
            <a:endParaRPr/>
          </a:p>
        </p:txBody>
      </p:sp>
      <p:sp>
        <p:nvSpPr>
          <p:cNvPr id="1291" name="Google Shape;1291;p113"/>
          <p:cNvSpPr txBox="1"/>
          <p:nvPr>
            <p:ph idx="1" type="body"/>
          </p:nvPr>
        </p:nvSpPr>
        <p:spPr>
          <a:xfrm>
            <a:off x="1438650" y="2242700"/>
            <a:ext cx="3833100" cy="155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Il existe 2 méthodes de consensus courantes : </a:t>
            </a:r>
            <a:endParaRPr/>
          </a:p>
          <a:p>
            <a:pPr indent="0" lvl="0" marL="0" rtl="0" algn="l">
              <a:spcBef>
                <a:spcPts val="1200"/>
              </a:spcBef>
              <a:spcAft>
                <a:spcPts val="0"/>
              </a:spcAft>
              <a:buNone/>
            </a:pPr>
            <a:r>
              <a:rPr lang="fr"/>
              <a:t>Le Proof of Work (Preuve de travail) (Bitcoin)</a:t>
            </a:r>
            <a:endParaRPr/>
          </a:p>
          <a:p>
            <a:pPr indent="0" lvl="0" marL="0" rtl="0" algn="l">
              <a:spcBef>
                <a:spcPts val="1200"/>
              </a:spcBef>
              <a:spcAft>
                <a:spcPts val="1200"/>
              </a:spcAft>
              <a:buNone/>
            </a:pPr>
            <a:r>
              <a:rPr lang="fr"/>
              <a:t>Le Proof of Stake ( Preuve d’enjeu) (Ethereum 2.0)</a:t>
            </a:r>
            <a:endParaRPr/>
          </a:p>
        </p:txBody>
      </p:sp>
      <p:pic>
        <p:nvPicPr>
          <p:cNvPr id="1292" name="Google Shape;1292;p113"/>
          <p:cNvPicPr preferRelativeResize="0"/>
          <p:nvPr/>
        </p:nvPicPr>
        <p:blipFill>
          <a:blip r:embed="rId3">
            <a:alphaModFix/>
          </a:blip>
          <a:stretch>
            <a:fillRect/>
          </a:stretch>
        </p:blipFill>
        <p:spPr>
          <a:xfrm>
            <a:off x="6137300" y="1307846"/>
            <a:ext cx="2130050" cy="1422575"/>
          </a:xfrm>
          <a:prstGeom prst="rect">
            <a:avLst/>
          </a:prstGeom>
          <a:noFill/>
          <a:ln>
            <a:noFill/>
          </a:ln>
        </p:spPr>
      </p:pic>
      <p:pic>
        <p:nvPicPr>
          <p:cNvPr id="1293" name="Google Shape;1293;p113"/>
          <p:cNvPicPr preferRelativeResize="0"/>
          <p:nvPr/>
        </p:nvPicPr>
        <p:blipFill>
          <a:blip r:embed="rId4">
            <a:alphaModFix/>
          </a:blip>
          <a:stretch>
            <a:fillRect/>
          </a:stretch>
        </p:blipFill>
        <p:spPr>
          <a:xfrm>
            <a:off x="6137300" y="3162773"/>
            <a:ext cx="2130051" cy="137412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Proof-Of-Work (PoW)</a:t>
            </a:r>
            <a:endParaRPr/>
          </a:p>
        </p:txBody>
      </p:sp>
      <p:sp>
        <p:nvSpPr>
          <p:cNvPr id="1299" name="Google Shape;1299;p114"/>
          <p:cNvSpPr txBox="1"/>
          <p:nvPr>
            <p:ph idx="1" type="body"/>
          </p:nvPr>
        </p:nvSpPr>
        <p:spPr>
          <a:xfrm>
            <a:off x="775050" y="2067163"/>
            <a:ext cx="3993300" cy="1365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Le “Proof of Work” ou “preuve de travail” est le premier protocole consensus blockchain. </a:t>
            </a:r>
            <a:endParaRPr/>
          </a:p>
          <a:p>
            <a:pPr indent="0" lvl="0" marL="0" rtl="0" algn="just">
              <a:spcBef>
                <a:spcPts val="1200"/>
              </a:spcBef>
              <a:spcAft>
                <a:spcPts val="1200"/>
              </a:spcAft>
              <a:buNone/>
            </a:pPr>
            <a:r>
              <a:rPr lang="fr"/>
              <a:t>Il est d’abord utilisé pour contrer les spams sur les boites mails en utilisant l’algorithme SHA256.</a:t>
            </a:r>
            <a:endParaRPr/>
          </a:p>
        </p:txBody>
      </p:sp>
      <p:pic>
        <p:nvPicPr>
          <p:cNvPr id="1300" name="Google Shape;1300;p114"/>
          <p:cNvPicPr preferRelativeResize="0"/>
          <p:nvPr/>
        </p:nvPicPr>
        <p:blipFill>
          <a:blip r:embed="rId3">
            <a:alphaModFix/>
          </a:blip>
          <a:stretch>
            <a:fillRect/>
          </a:stretch>
        </p:blipFill>
        <p:spPr>
          <a:xfrm>
            <a:off x="4902275" y="1886775"/>
            <a:ext cx="3906952" cy="172637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04" name="Shape 1304"/>
        <p:cNvGrpSpPr/>
        <p:nvPr/>
      </p:nvGrpSpPr>
      <p:grpSpPr>
        <a:xfrm>
          <a:off x="0" y="0"/>
          <a:ext cx="0" cy="0"/>
          <a:chOff x="0" y="0"/>
          <a:chExt cx="0" cy="0"/>
        </a:xfrm>
      </p:grpSpPr>
      <p:sp>
        <p:nvSpPr>
          <p:cNvPr id="1305" name="Google Shape;1305;p1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a:solidFill>
                  <a:schemeClr val="dk1"/>
                </a:solidFill>
              </a:rPr>
              <a:t>SHA 256</a:t>
            </a:r>
            <a:endParaRPr b="1">
              <a:solidFill>
                <a:schemeClr val="dk1"/>
              </a:solidFill>
            </a:endParaRPr>
          </a:p>
        </p:txBody>
      </p:sp>
      <p:sp>
        <p:nvSpPr>
          <p:cNvPr id="1306" name="Google Shape;1306;p1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solidFill>
                  <a:schemeClr val="dk1"/>
                </a:solidFill>
              </a:rPr>
              <a:t>SHA : Secure Hash Algorithm : Ce sont des fonctions de hachage sur des mots de 32 bits pour la famille SHA 2.</a:t>
            </a:r>
            <a:endParaRPr>
              <a:solidFill>
                <a:schemeClr val="dk1"/>
              </a:solidFill>
            </a:endParaRPr>
          </a:p>
        </p:txBody>
      </p:sp>
      <p:pic>
        <p:nvPicPr>
          <p:cNvPr id="1307" name="Google Shape;1307;p115"/>
          <p:cNvPicPr preferRelativeResize="0"/>
          <p:nvPr/>
        </p:nvPicPr>
        <p:blipFill>
          <a:blip r:embed="rId3">
            <a:alphaModFix/>
          </a:blip>
          <a:stretch>
            <a:fillRect/>
          </a:stretch>
        </p:blipFill>
        <p:spPr>
          <a:xfrm>
            <a:off x="1891100" y="2208522"/>
            <a:ext cx="5295576" cy="26009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Proof-Of-Work (PoW)</a:t>
            </a:r>
            <a:endParaRPr/>
          </a:p>
        </p:txBody>
      </p:sp>
      <p:sp>
        <p:nvSpPr>
          <p:cNvPr id="1313" name="Google Shape;1313;p116"/>
          <p:cNvSpPr txBox="1"/>
          <p:nvPr>
            <p:ph idx="1" type="body"/>
          </p:nvPr>
        </p:nvSpPr>
        <p:spPr>
          <a:xfrm>
            <a:off x="1297500" y="1843200"/>
            <a:ext cx="7038900" cy="145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proof of Work consiste à résoudre un problème mathématique complexe en utilisant de la puissance de calcul. </a:t>
            </a:r>
            <a:endParaRPr/>
          </a:p>
          <a:p>
            <a:pPr indent="0" lvl="0" marL="0" rtl="0" algn="l">
              <a:spcBef>
                <a:spcPts val="1200"/>
              </a:spcBef>
              <a:spcAft>
                <a:spcPts val="1200"/>
              </a:spcAft>
              <a:buNone/>
            </a:pPr>
            <a:r>
              <a:rPr lang="fr"/>
              <a:t>Le premier ordinateur ou “mineur’” à résoudre ce problème sera celui qui inscrit le prochain bloc sur la blockchain.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modèles de service dans le CC</a:t>
            </a:r>
            <a:endParaRPr/>
          </a:p>
        </p:txBody>
      </p:sp>
      <p:pic>
        <p:nvPicPr>
          <p:cNvPr id="362" name="Google Shape;362;p36"/>
          <p:cNvPicPr preferRelativeResize="0"/>
          <p:nvPr/>
        </p:nvPicPr>
        <p:blipFill>
          <a:blip r:embed="rId3">
            <a:alphaModFix/>
          </a:blip>
          <a:stretch>
            <a:fillRect/>
          </a:stretch>
        </p:blipFill>
        <p:spPr>
          <a:xfrm>
            <a:off x="1557600" y="1158875"/>
            <a:ext cx="6028794" cy="3530850"/>
          </a:xfrm>
          <a:prstGeom prst="rect">
            <a:avLst/>
          </a:prstGeom>
          <a:noFill/>
          <a:ln>
            <a:noFill/>
          </a:ln>
        </p:spPr>
      </p:pic>
      <p:pic>
        <p:nvPicPr>
          <p:cNvPr id="363" name="Google Shape;363;p36"/>
          <p:cNvPicPr preferRelativeResize="0"/>
          <p:nvPr/>
        </p:nvPicPr>
        <p:blipFill>
          <a:blip r:embed="rId4">
            <a:alphaModFix/>
          </a:blip>
          <a:stretch>
            <a:fillRect/>
          </a:stretch>
        </p:blipFill>
        <p:spPr>
          <a:xfrm>
            <a:off x="7501895" y="4829678"/>
            <a:ext cx="1440454" cy="2487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Proof-Of-Work (PoW)</a:t>
            </a:r>
            <a:endParaRPr/>
          </a:p>
        </p:txBody>
      </p:sp>
      <p:sp>
        <p:nvSpPr>
          <p:cNvPr id="1319" name="Google Shape;1319;p117"/>
          <p:cNvSpPr/>
          <p:nvPr/>
        </p:nvSpPr>
        <p:spPr>
          <a:xfrm>
            <a:off x="206900" y="2753825"/>
            <a:ext cx="1601700" cy="68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Problème mathématique complexe aléatoire</a:t>
            </a:r>
            <a:endParaRPr sz="1200"/>
          </a:p>
        </p:txBody>
      </p:sp>
      <p:sp>
        <p:nvSpPr>
          <p:cNvPr id="1320" name="Google Shape;1320;p117"/>
          <p:cNvSpPr/>
          <p:nvPr/>
        </p:nvSpPr>
        <p:spPr>
          <a:xfrm>
            <a:off x="2075900" y="1307850"/>
            <a:ext cx="706500" cy="706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Bloc</a:t>
            </a:r>
            <a:endParaRPr/>
          </a:p>
          <a:p>
            <a:pPr indent="0" lvl="0" marL="0" rtl="0" algn="ctr">
              <a:spcBef>
                <a:spcPts val="0"/>
              </a:spcBef>
              <a:spcAft>
                <a:spcPts val="0"/>
              </a:spcAft>
              <a:buNone/>
            </a:pPr>
            <a:r>
              <a:rPr lang="fr"/>
              <a:t>plein</a:t>
            </a:r>
            <a:endParaRPr/>
          </a:p>
        </p:txBody>
      </p:sp>
      <p:cxnSp>
        <p:nvCxnSpPr>
          <p:cNvPr id="1321" name="Google Shape;1321;p117"/>
          <p:cNvCxnSpPr>
            <a:stCxn id="1319" idx="3"/>
            <a:endCxn id="1322" idx="1"/>
          </p:cNvCxnSpPr>
          <p:nvPr/>
        </p:nvCxnSpPr>
        <p:spPr>
          <a:xfrm>
            <a:off x="1808600" y="3095975"/>
            <a:ext cx="1416900" cy="0"/>
          </a:xfrm>
          <a:prstGeom prst="straightConnector1">
            <a:avLst/>
          </a:prstGeom>
          <a:noFill/>
          <a:ln cap="flat" cmpd="sng" w="38100">
            <a:solidFill>
              <a:schemeClr val="dk2"/>
            </a:solidFill>
            <a:prstDash val="solid"/>
            <a:round/>
            <a:headEnd len="med" w="med" type="none"/>
            <a:tailEnd len="med" w="med" type="triangle"/>
          </a:ln>
        </p:spPr>
      </p:cxnSp>
      <p:pic>
        <p:nvPicPr>
          <p:cNvPr id="1322" name="Google Shape;1322;p117"/>
          <p:cNvPicPr preferRelativeResize="0"/>
          <p:nvPr/>
        </p:nvPicPr>
        <p:blipFill>
          <a:blip r:embed="rId3">
            <a:alphaModFix/>
          </a:blip>
          <a:stretch>
            <a:fillRect/>
          </a:stretch>
        </p:blipFill>
        <p:spPr>
          <a:xfrm>
            <a:off x="3225464" y="2460228"/>
            <a:ext cx="2638373" cy="1271500"/>
          </a:xfrm>
          <a:prstGeom prst="rect">
            <a:avLst/>
          </a:prstGeom>
          <a:noFill/>
          <a:ln>
            <a:noFill/>
          </a:ln>
        </p:spPr>
      </p:pic>
      <p:pic>
        <p:nvPicPr>
          <p:cNvPr id="1323" name="Google Shape;1323;p117"/>
          <p:cNvPicPr preferRelativeResize="0"/>
          <p:nvPr/>
        </p:nvPicPr>
        <p:blipFill>
          <a:blip r:embed="rId4">
            <a:alphaModFix/>
          </a:blip>
          <a:stretch>
            <a:fillRect/>
          </a:stretch>
        </p:blipFill>
        <p:spPr>
          <a:xfrm>
            <a:off x="6985275" y="3298038"/>
            <a:ext cx="362650" cy="357875"/>
          </a:xfrm>
          <a:prstGeom prst="rect">
            <a:avLst/>
          </a:prstGeom>
          <a:noFill/>
          <a:ln>
            <a:noFill/>
          </a:ln>
        </p:spPr>
      </p:pic>
      <p:cxnSp>
        <p:nvCxnSpPr>
          <p:cNvPr id="1324" name="Google Shape;1324;p117"/>
          <p:cNvCxnSpPr>
            <a:stCxn id="1320" idx="1"/>
            <a:endCxn id="1319" idx="0"/>
          </p:cNvCxnSpPr>
          <p:nvPr/>
        </p:nvCxnSpPr>
        <p:spPr>
          <a:xfrm flipH="1">
            <a:off x="1007600" y="1661100"/>
            <a:ext cx="1068300" cy="1092600"/>
          </a:xfrm>
          <a:prstGeom prst="straightConnector1">
            <a:avLst/>
          </a:prstGeom>
          <a:noFill/>
          <a:ln cap="flat" cmpd="sng" w="9525">
            <a:solidFill>
              <a:schemeClr val="dk2"/>
            </a:solidFill>
            <a:prstDash val="solid"/>
            <a:round/>
            <a:headEnd len="med" w="med" type="none"/>
            <a:tailEnd len="med" w="med" type="triangle"/>
          </a:ln>
        </p:spPr>
      </p:cxnSp>
      <p:cxnSp>
        <p:nvCxnSpPr>
          <p:cNvPr id="1325" name="Google Shape;1325;p117"/>
          <p:cNvCxnSpPr>
            <a:endCxn id="1323" idx="1"/>
          </p:cNvCxnSpPr>
          <p:nvPr/>
        </p:nvCxnSpPr>
        <p:spPr>
          <a:xfrm>
            <a:off x="5857275" y="3473076"/>
            <a:ext cx="1128000" cy="3900"/>
          </a:xfrm>
          <a:prstGeom prst="straightConnector1">
            <a:avLst/>
          </a:prstGeom>
          <a:noFill/>
          <a:ln cap="flat" cmpd="sng" w="38100">
            <a:solidFill>
              <a:schemeClr val="dk2"/>
            </a:solidFill>
            <a:prstDash val="solid"/>
            <a:round/>
            <a:headEnd len="med" w="med" type="none"/>
            <a:tailEnd len="med" w="med" type="triangle"/>
          </a:ln>
        </p:spPr>
      </p:cxnSp>
      <p:sp>
        <p:nvSpPr>
          <p:cNvPr id="1326" name="Google Shape;1326;p117"/>
          <p:cNvSpPr txBox="1"/>
          <p:nvPr/>
        </p:nvSpPr>
        <p:spPr>
          <a:xfrm rot="-2700000">
            <a:off x="940142" y="1897906"/>
            <a:ext cx="1128118" cy="400081"/>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lt1"/>
                </a:solidFill>
                <a:latin typeface="Lato"/>
                <a:ea typeface="Lato"/>
                <a:cs typeface="Lato"/>
                <a:sym typeface="Lato"/>
              </a:rPr>
              <a:t>Génère</a:t>
            </a:r>
            <a:endParaRPr>
              <a:solidFill>
                <a:schemeClr val="lt1"/>
              </a:solidFill>
              <a:latin typeface="Lato"/>
              <a:ea typeface="Lato"/>
              <a:cs typeface="Lato"/>
              <a:sym typeface="Lato"/>
            </a:endParaRPr>
          </a:p>
        </p:txBody>
      </p:sp>
      <p:sp>
        <p:nvSpPr>
          <p:cNvPr id="1327" name="Google Shape;1327;p117"/>
          <p:cNvSpPr txBox="1"/>
          <p:nvPr/>
        </p:nvSpPr>
        <p:spPr>
          <a:xfrm>
            <a:off x="1775000" y="2753825"/>
            <a:ext cx="160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lt1"/>
                </a:solidFill>
                <a:latin typeface="Lato"/>
                <a:ea typeface="Lato"/>
                <a:cs typeface="Lato"/>
                <a:sym typeface="Lato"/>
              </a:rPr>
              <a:t>Est distribué au réseau</a:t>
            </a:r>
            <a:endParaRPr sz="1000">
              <a:solidFill>
                <a:schemeClr val="lt1"/>
              </a:solidFill>
              <a:latin typeface="Lato"/>
              <a:ea typeface="Lato"/>
              <a:cs typeface="Lato"/>
              <a:sym typeface="Lato"/>
            </a:endParaRPr>
          </a:p>
        </p:txBody>
      </p:sp>
      <p:sp>
        <p:nvSpPr>
          <p:cNvPr id="1328" name="Google Shape;1328;p117"/>
          <p:cNvSpPr txBox="1"/>
          <p:nvPr/>
        </p:nvSpPr>
        <p:spPr>
          <a:xfrm>
            <a:off x="3163625" y="3710900"/>
            <a:ext cx="2700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lt1"/>
                </a:solidFill>
                <a:latin typeface="Lato"/>
                <a:ea typeface="Lato"/>
                <a:cs typeface="Lato"/>
                <a:sym typeface="Lato"/>
              </a:rPr>
              <a:t>Les mineurs recherchent tous une solution au problème</a:t>
            </a:r>
            <a:endParaRPr sz="1000">
              <a:solidFill>
                <a:schemeClr val="lt1"/>
              </a:solidFill>
              <a:latin typeface="Lato"/>
              <a:ea typeface="Lato"/>
              <a:cs typeface="Lato"/>
              <a:sym typeface="Lato"/>
            </a:endParaRPr>
          </a:p>
        </p:txBody>
      </p:sp>
      <p:sp>
        <p:nvSpPr>
          <p:cNvPr id="1329" name="Google Shape;1329;p117"/>
          <p:cNvSpPr txBox="1"/>
          <p:nvPr/>
        </p:nvSpPr>
        <p:spPr>
          <a:xfrm>
            <a:off x="5787725" y="3443875"/>
            <a:ext cx="1267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solidFill>
                  <a:schemeClr val="lt1"/>
                </a:solidFill>
                <a:latin typeface="Lato"/>
                <a:ea typeface="Lato"/>
                <a:cs typeface="Lato"/>
                <a:sym typeface="Lato"/>
              </a:rPr>
              <a:t>Un mineur trouve la solution !</a:t>
            </a:r>
            <a:endParaRPr sz="1000">
              <a:solidFill>
                <a:schemeClr val="lt1"/>
              </a:solidFill>
              <a:latin typeface="Lato"/>
              <a:ea typeface="Lato"/>
              <a:cs typeface="Lato"/>
              <a:sym typeface="Lato"/>
            </a:endParaRPr>
          </a:p>
        </p:txBody>
      </p:sp>
      <p:cxnSp>
        <p:nvCxnSpPr>
          <p:cNvPr id="1330" name="Google Shape;1330;p117"/>
          <p:cNvCxnSpPr>
            <a:stCxn id="1323" idx="0"/>
          </p:cNvCxnSpPr>
          <p:nvPr/>
        </p:nvCxnSpPr>
        <p:spPr>
          <a:xfrm flipH="1" rot="5400000">
            <a:off x="6297800" y="2429238"/>
            <a:ext cx="457800" cy="1279800"/>
          </a:xfrm>
          <a:prstGeom prst="bentConnector2">
            <a:avLst/>
          </a:prstGeom>
          <a:noFill/>
          <a:ln cap="flat" cmpd="sng" w="38100">
            <a:solidFill>
              <a:srgbClr val="00FF00"/>
            </a:solidFill>
            <a:prstDash val="solid"/>
            <a:round/>
            <a:headEnd len="med" w="med" type="none"/>
            <a:tailEnd len="med" w="med" type="stealth"/>
          </a:ln>
        </p:spPr>
      </p:cxnSp>
      <p:sp>
        <p:nvSpPr>
          <p:cNvPr id="1331" name="Google Shape;1331;p117"/>
          <p:cNvSpPr txBox="1"/>
          <p:nvPr/>
        </p:nvSpPr>
        <p:spPr>
          <a:xfrm>
            <a:off x="5892950" y="2051200"/>
            <a:ext cx="1267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solidFill>
                  <a:schemeClr val="lt1"/>
                </a:solidFill>
                <a:latin typeface="Lato"/>
                <a:ea typeface="Lato"/>
                <a:cs typeface="Lato"/>
                <a:sym typeface="Lato"/>
              </a:rPr>
              <a:t>Le mineur transfère la solution au réseau qu’il valide</a:t>
            </a:r>
            <a:endParaRPr sz="1000">
              <a:solidFill>
                <a:schemeClr val="lt1"/>
              </a:solidFill>
              <a:latin typeface="Lato"/>
              <a:ea typeface="Lato"/>
              <a:cs typeface="Lato"/>
              <a:sym typeface="Lato"/>
            </a:endParaRPr>
          </a:p>
        </p:txBody>
      </p:sp>
      <p:sp>
        <p:nvSpPr>
          <p:cNvPr id="1332" name="Google Shape;1332;p117"/>
          <p:cNvSpPr/>
          <p:nvPr/>
        </p:nvSpPr>
        <p:spPr>
          <a:xfrm>
            <a:off x="7818525" y="3074525"/>
            <a:ext cx="706500" cy="706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Bloc</a:t>
            </a:r>
            <a:endParaRPr/>
          </a:p>
          <a:p>
            <a:pPr indent="0" lvl="0" marL="0" rtl="0" algn="ctr">
              <a:spcBef>
                <a:spcPts val="0"/>
              </a:spcBef>
              <a:spcAft>
                <a:spcPts val="0"/>
              </a:spcAft>
              <a:buNone/>
            </a:pPr>
            <a:r>
              <a:rPr lang="fr"/>
              <a:t>plein</a:t>
            </a:r>
            <a:endParaRPr/>
          </a:p>
        </p:txBody>
      </p:sp>
      <p:sp>
        <p:nvSpPr>
          <p:cNvPr id="1333" name="Google Shape;1333;p117"/>
          <p:cNvSpPr/>
          <p:nvPr/>
        </p:nvSpPr>
        <p:spPr>
          <a:xfrm>
            <a:off x="7818525" y="3930550"/>
            <a:ext cx="706500" cy="706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Bloc</a:t>
            </a:r>
            <a:endParaRPr/>
          </a:p>
          <a:p>
            <a:pPr indent="0" lvl="0" marL="0" rtl="0" algn="ctr">
              <a:spcBef>
                <a:spcPts val="0"/>
              </a:spcBef>
              <a:spcAft>
                <a:spcPts val="0"/>
              </a:spcAft>
              <a:buNone/>
            </a:pPr>
            <a:r>
              <a:rPr lang="fr"/>
              <a:t>plein</a:t>
            </a:r>
            <a:endParaRPr/>
          </a:p>
        </p:txBody>
      </p:sp>
      <p:sp>
        <p:nvSpPr>
          <p:cNvPr id="1334" name="Google Shape;1334;p117"/>
          <p:cNvSpPr/>
          <p:nvPr/>
        </p:nvSpPr>
        <p:spPr>
          <a:xfrm>
            <a:off x="7818525" y="2218500"/>
            <a:ext cx="706500" cy="706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Bloc</a:t>
            </a:r>
            <a:endParaRPr/>
          </a:p>
          <a:p>
            <a:pPr indent="0" lvl="0" marL="0" rtl="0" algn="ctr">
              <a:spcBef>
                <a:spcPts val="0"/>
              </a:spcBef>
              <a:spcAft>
                <a:spcPts val="0"/>
              </a:spcAft>
              <a:buNone/>
            </a:pPr>
            <a:r>
              <a:rPr lang="fr"/>
              <a:t>plein</a:t>
            </a:r>
            <a:endParaRPr/>
          </a:p>
        </p:txBody>
      </p:sp>
      <p:sp>
        <p:nvSpPr>
          <p:cNvPr id="1335" name="Google Shape;1335;p117"/>
          <p:cNvSpPr/>
          <p:nvPr/>
        </p:nvSpPr>
        <p:spPr>
          <a:xfrm>
            <a:off x="7607775" y="1129775"/>
            <a:ext cx="1128000" cy="3924600"/>
          </a:xfrm>
          <a:prstGeom prst="rect">
            <a:avLst/>
          </a:prstGeom>
          <a:noFill/>
          <a:ln cap="flat" cmpd="sng" w="9525">
            <a:solidFill>
              <a:srgbClr val="FF0000"/>
            </a:solidFill>
            <a:prstDash val="dash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fr">
                <a:solidFill>
                  <a:srgbClr val="FF0000"/>
                </a:solidFill>
              </a:rPr>
              <a:t>Blockchain</a:t>
            </a:r>
            <a:endParaRPr>
              <a:solidFill>
                <a:srgbClr val="FF0000"/>
              </a:solidFill>
            </a:endParaRPr>
          </a:p>
        </p:txBody>
      </p:sp>
      <p:cxnSp>
        <p:nvCxnSpPr>
          <p:cNvPr id="1336" name="Google Shape;1336;p117"/>
          <p:cNvCxnSpPr>
            <a:stCxn id="1333" idx="0"/>
            <a:endCxn id="1332" idx="2"/>
          </p:cNvCxnSpPr>
          <p:nvPr/>
        </p:nvCxnSpPr>
        <p:spPr>
          <a:xfrm rot="10800000">
            <a:off x="8171775" y="3781150"/>
            <a:ext cx="0" cy="149400"/>
          </a:xfrm>
          <a:prstGeom prst="straightConnector1">
            <a:avLst/>
          </a:prstGeom>
          <a:noFill/>
          <a:ln cap="flat" cmpd="sng" w="9525">
            <a:solidFill>
              <a:schemeClr val="dk2"/>
            </a:solidFill>
            <a:prstDash val="solid"/>
            <a:round/>
            <a:headEnd len="med" w="med" type="none"/>
            <a:tailEnd len="med" w="med" type="none"/>
          </a:ln>
        </p:spPr>
      </p:cxnSp>
      <p:cxnSp>
        <p:nvCxnSpPr>
          <p:cNvPr id="1337" name="Google Shape;1337;p117"/>
          <p:cNvCxnSpPr>
            <a:endCxn id="1334" idx="2"/>
          </p:cNvCxnSpPr>
          <p:nvPr/>
        </p:nvCxnSpPr>
        <p:spPr>
          <a:xfrm rot="10800000">
            <a:off x="8171775" y="2925000"/>
            <a:ext cx="0" cy="149400"/>
          </a:xfrm>
          <a:prstGeom prst="straightConnector1">
            <a:avLst/>
          </a:prstGeom>
          <a:noFill/>
          <a:ln cap="flat" cmpd="sng" w="9525">
            <a:solidFill>
              <a:schemeClr val="dk2"/>
            </a:solidFill>
            <a:prstDash val="solid"/>
            <a:round/>
            <a:headEnd len="med" w="med" type="none"/>
            <a:tailEnd len="med" w="med" type="none"/>
          </a:ln>
        </p:spPr>
      </p:cxnSp>
      <p:cxnSp>
        <p:nvCxnSpPr>
          <p:cNvPr id="1338" name="Google Shape;1338;p117"/>
          <p:cNvCxnSpPr>
            <a:endCxn id="1339" idx="1"/>
          </p:cNvCxnSpPr>
          <p:nvPr/>
        </p:nvCxnSpPr>
        <p:spPr>
          <a:xfrm rot="-5400000">
            <a:off x="6674175" y="2153550"/>
            <a:ext cx="1636800" cy="651900"/>
          </a:xfrm>
          <a:prstGeom prst="bentConnector2">
            <a:avLst/>
          </a:prstGeom>
          <a:noFill/>
          <a:ln cap="flat" cmpd="sng" w="38100">
            <a:solidFill>
              <a:srgbClr val="00FFFF"/>
            </a:solidFill>
            <a:prstDash val="solid"/>
            <a:round/>
            <a:headEnd len="med" w="med" type="none"/>
            <a:tailEnd len="med" w="med" type="none"/>
          </a:ln>
        </p:spPr>
      </p:cxnSp>
      <p:sp>
        <p:nvSpPr>
          <p:cNvPr id="1339" name="Google Shape;1339;p117"/>
          <p:cNvSpPr/>
          <p:nvPr/>
        </p:nvSpPr>
        <p:spPr>
          <a:xfrm>
            <a:off x="7818525" y="1307850"/>
            <a:ext cx="706500" cy="7065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Bloc</a:t>
            </a:r>
            <a:endParaRPr/>
          </a:p>
          <a:p>
            <a:pPr indent="0" lvl="0" marL="0" rtl="0" algn="ctr">
              <a:spcBef>
                <a:spcPts val="0"/>
              </a:spcBef>
              <a:spcAft>
                <a:spcPts val="0"/>
              </a:spcAft>
              <a:buNone/>
            </a:pPr>
            <a:r>
              <a:rPr lang="fr"/>
              <a:t>plein</a:t>
            </a:r>
            <a:endParaRPr/>
          </a:p>
        </p:txBody>
      </p:sp>
      <p:cxnSp>
        <p:nvCxnSpPr>
          <p:cNvPr id="1340" name="Google Shape;1340;p117"/>
          <p:cNvCxnSpPr>
            <a:stCxn id="1320" idx="3"/>
            <a:endCxn id="1339" idx="1"/>
          </p:cNvCxnSpPr>
          <p:nvPr/>
        </p:nvCxnSpPr>
        <p:spPr>
          <a:xfrm>
            <a:off x="2782400" y="1661100"/>
            <a:ext cx="5036100" cy="0"/>
          </a:xfrm>
          <a:prstGeom prst="straightConnector1">
            <a:avLst/>
          </a:prstGeom>
          <a:noFill/>
          <a:ln cap="flat" cmpd="sng" w="28575">
            <a:solidFill>
              <a:srgbClr val="00FFFF"/>
            </a:solidFill>
            <a:prstDash val="dashDot"/>
            <a:round/>
            <a:headEnd len="med" w="med" type="none"/>
            <a:tailEnd len="med" w="med" type="triangle"/>
          </a:ln>
        </p:spPr>
      </p:cxnSp>
      <p:cxnSp>
        <p:nvCxnSpPr>
          <p:cNvPr id="1341" name="Google Shape;1341;p117"/>
          <p:cNvCxnSpPr>
            <a:stCxn id="1334" idx="0"/>
            <a:endCxn id="1339" idx="2"/>
          </p:cNvCxnSpPr>
          <p:nvPr/>
        </p:nvCxnSpPr>
        <p:spPr>
          <a:xfrm rot="10800000">
            <a:off x="8171775" y="2014500"/>
            <a:ext cx="0" cy="204000"/>
          </a:xfrm>
          <a:prstGeom prst="straightConnector1">
            <a:avLst/>
          </a:prstGeom>
          <a:noFill/>
          <a:ln cap="flat" cmpd="sng" w="19050">
            <a:solidFill>
              <a:srgbClr val="00FFFF"/>
            </a:solidFill>
            <a:prstDash val="solid"/>
            <a:round/>
            <a:headEnd len="med" w="med" type="none"/>
            <a:tailEnd len="med" w="med" type="non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Proof-Of-Work (PoW)</a:t>
            </a:r>
            <a:endParaRPr/>
          </a:p>
        </p:txBody>
      </p:sp>
      <p:sp>
        <p:nvSpPr>
          <p:cNvPr id="1347" name="Google Shape;1347;p1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Une blockchain qui utilise le Proof Of Work fait appel à des “mineurs”.</a:t>
            </a:r>
            <a:endParaRPr/>
          </a:p>
          <a:p>
            <a:pPr indent="0" lvl="0" marL="0" rtl="0" algn="just">
              <a:spcBef>
                <a:spcPts val="1200"/>
              </a:spcBef>
              <a:spcAft>
                <a:spcPts val="0"/>
              </a:spcAft>
              <a:buNone/>
            </a:pPr>
            <a:r>
              <a:rPr lang="fr"/>
              <a:t>Les mineurs sont des ordinateurs utilisant de la puissance de calcul  pour vérifier les données entrant sur le registre pour valider l’authenticité des transactions et créer des nouveaux blocs.</a:t>
            </a:r>
            <a:endParaRPr/>
          </a:p>
          <a:p>
            <a:pPr indent="0" lvl="0" marL="0" rtl="0" algn="just">
              <a:spcBef>
                <a:spcPts val="1200"/>
              </a:spcBef>
              <a:spcAft>
                <a:spcPts val="0"/>
              </a:spcAft>
              <a:buNone/>
            </a:pPr>
            <a:r>
              <a:rPr lang="fr"/>
              <a:t>Pour récompenser les mineurs qui dépensent de l’électricité et de la puissance de calcul,  le protocole “offre” le token de la blockchain au mineur qui trouve la solution du problème.</a:t>
            </a:r>
            <a:endParaRPr/>
          </a:p>
          <a:p>
            <a:pPr indent="0" lvl="0" marL="0" rtl="0" algn="just">
              <a:spcBef>
                <a:spcPts val="1200"/>
              </a:spcBef>
              <a:spcAft>
                <a:spcPts val="0"/>
              </a:spcAft>
              <a:buNone/>
            </a:pPr>
            <a:r>
              <a:rPr lang="fr"/>
              <a:t>L’objectif du Proof of Work pour le protocole Bitcoin est un mécanisme permettant d’éviter de dépenser 2 fois le contenu de son portefeuille.</a:t>
            </a:r>
            <a:endParaRPr/>
          </a:p>
          <a:p>
            <a:pPr indent="0" lvl="0" marL="0" rtl="0" algn="just">
              <a:spcBef>
                <a:spcPts val="1200"/>
              </a:spcBef>
              <a:spcAft>
                <a:spcPts val="120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Proof-Of-Stake (PoS)</a:t>
            </a:r>
            <a:endParaRPr/>
          </a:p>
        </p:txBody>
      </p:sp>
      <p:sp>
        <p:nvSpPr>
          <p:cNvPr id="1353" name="Google Shape;1353;p1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Le Proof of Stake ou “preuve d’enjeu” est une méthode par laquelle une blockchain vise à atteindre un consensus distribué.</a:t>
            </a:r>
            <a:endParaRPr/>
          </a:p>
          <a:p>
            <a:pPr indent="0" lvl="0" marL="0" rtl="0" algn="just">
              <a:spcBef>
                <a:spcPts val="1200"/>
              </a:spcBef>
              <a:spcAft>
                <a:spcPts val="0"/>
              </a:spcAft>
              <a:buNone/>
            </a:pPr>
            <a:r>
              <a:rPr lang="fr"/>
              <a:t>Alors que le Proof-of-Work demande à l’utilisateur de résoudre des problèmes mathématiques, le Proof-of-Stake demande à l’utilisateur de prouver la possession d’une certaine quantité de crypto-monnaies correspondante à celle utilisée sur la blockchain.</a:t>
            </a:r>
            <a:endParaRPr/>
          </a:p>
          <a:p>
            <a:pPr indent="0" lvl="0" marL="0" rtl="0" algn="just">
              <a:spcBef>
                <a:spcPts val="1200"/>
              </a:spcBef>
              <a:spcAft>
                <a:spcPts val="1200"/>
              </a:spcAft>
              <a:buNone/>
            </a:pPr>
            <a:r>
              <a:rPr lang="fr"/>
              <a:t>Les utilisateurs sont rémunérés grâce aux frais de transaction (“transaction fee”) lors d’un échange ou d’une transaction sur la blockchain.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PoW vs PoS</a:t>
            </a:r>
            <a:endParaRPr/>
          </a:p>
        </p:txBody>
      </p:sp>
      <p:pic>
        <p:nvPicPr>
          <p:cNvPr id="1359" name="Google Shape;1359;p120"/>
          <p:cNvPicPr preferRelativeResize="0"/>
          <p:nvPr/>
        </p:nvPicPr>
        <p:blipFill>
          <a:blip r:embed="rId3">
            <a:alphaModFix/>
          </a:blip>
          <a:stretch>
            <a:fillRect/>
          </a:stretch>
        </p:blipFill>
        <p:spPr>
          <a:xfrm>
            <a:off x="2535388" y="915725"/>
            <a:ext cx="4073225" cy="40732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Bonus : Le “Proof-of-History” de Solana</a:t>
            </a:r>
            <a:endParaRPr/>
          </a:p>
        </p:txBody>
      </p:sp>
      <p:pic>
        <p:nvPicPr>
          <p:cNvPr id="1365" name="Google Shape;1365;p121"/>
          <p:cNvPicPr preferRelativeResize="0"/>
          <p:nvPr/>
        </p:nvPicPr>
        <p:blipFill>
          <a:blip r:embed="rId3">
            <a:alphaModFix/>
          </a:blip>
          <a:stretch>
            <a:fillRect/>
          </a:stretch>
        </p:blipFill>
        <p:spPr>
          <a:xfrm>
            <a:off x="1638330" y="1210575"/>
            <a:ext cx="6357243" cy="357594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blockchains publiques</a:t>
            </a:r>
            <a:endParaRPr/>
          </a:p>
        </p:txBody>
      </p:sp>
      <p:sp>
        <p:nvSpPr>
          <p:cNvPr id="1371" name="Google Shape;1371;p122"/>
          <p:cNvSpPr txBox="1"/>
          <p:nvPr>
            <p:ph idx="1" type="body"/>
          </p:nvPr>
        </p:nvSpPr>
        <p:spPr>
          <a:xfrm>
            <a:off x="1236125" y="1628025"/>
            <a:ext cx="3820800" cy="2442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Les blockchains publiques sont non restrictives et sans autorisation.</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rPr lang="fr"/>
              <a:t>Toute personne disposant d’un accès à internet peut se connecter à une plateforme Blockchain pour devenir un nœud autorisé. </a:t>
            </a:r>
            <a:endParaRPr/>
          </a:p>
        </p:txBody>
      </p:sp>
      <p:pic>
        <p:nvPicPr>
          <p:cNvPr id="1372" name="Google Shape;1372;p122"/>
          <p:cNvPicPr preferRelativeResize="0"/>
          <p:nvPr/>
        </p:nvPicPr>
        <p:blipFill>
          <a:blip r:embed="rId3">
            <a:alphaModFix/>
          </a:blip>
          <a:stretch>
            <a:fillRect/>
          </a:stretch>
        </p:blipFill>
        <p:spPr>
          <a:xfrm>
            <a:off x="5184750" y="1282250"/>
            <a:ext cx="3720899" cy="278776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1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blockchains publiques</a:t>
            </a:r>
            <a:endParaRPr/>
          </a:p>
        </p:txBody>
      </p:sp>
      <p:sp>
        <p:nvSpPr>
          <p:cNvPr id="1378" name="Google Shape;1378;p123"/>
          <p:cNvSpPr txBox="1"/>
          <p:nvPr>
            <p:ph idx="1" type="body"/>
          </p:nvPr>
        </p:nvSpPr>
        <p:spPr>
          <a:xfrm>
            <a:off x="1297500" y="1444800"/>
            <a:ext cx="7233600" cy="16704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fr"/>
              <a:t>Tout utilisateur se connectant à la blockchain peut avoir accès à l'entièreté des transactions, enregistrements passés et actuels des activités se passant sur la blockchain.</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rPr lang="fr"/>
              <a:t>Aucun enregistrement ou transaction valide ne peut être modifié sur le réseau et n’importe qui peut vérifier les transactions, trouver des bugs ou proposer des modifications car le code source est généralement open source.</a:t>
            </a:r>
            <a:endParaRPr/>
          </a:p>
        </p:txBody>
      </p:sp>
      <p:sp>
        <p:nvSpPr>
          <p:cNvPr id="1379" name="Google Shape;1379;p123"/>
          <p:cNvSpPr txBox="1"/>
          <p:nvPr/>
        </p:nvSpPr>
        <p:spPr>
          <a:xfrm>
            <a:off x="3393663" y="4244375"/>
            <a:ext cx="255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 sz="1200">
                <a:solidFill>
                  <a:schemeClr val="lt1"/>
                </a:solidFill>
                <a:latin typeface="Lato"/>
                <a:ea typeface="Lato"/>
                <a:cs typeface="Lato"/>
                <a:sym typeface="Lato"/>
              </a:rPr>
              <a:t>https://bitcoin.org/fr/telecharger</a:t>
            </a:r>
            <a:endParaRPr i="1" sz="1200">
              <a:solidFill>
                <a:schemeClr val="lt1"/>
              </a:solidFill>
              <a:latin typeface="Lato"/>
              <a:ea typeface="Lato"/>
              <a:cs typeface="Lato"/>
              <a:sym typeface="Lato"/>
            </a:endParaRPr>
          </a:p>
        </p:txBody>
      </p:sp>
      <p:pic>
        <p:nvPicPr>
          <p:cNvPr id="1380" name="Google Shape;1380;p123"/>
          <p:cNvPicPr preferRelativeResize="0"/>
          <p:nvPr/>
        </p:nvPicPr>
        <p:blipFill>
          <a:blip r:embed="rId3">
            <a:alphaModFix/>
          </a:blip>
          <a:stretch>
            <a:fillRect/>
          </a:stretch>
        </p:blipFill>
        <p:spPr>
          <a:xfrm>
            <a:off x="2897039" y="3583872"/>
            <a:ext cx="3349924" cy="6984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blockchains privées</a:t>
            </a:r>
            <a:endParaRPr/>
          </a:p>
        </p:txBody>
      </p:sp>
      <p:sp>
        <p:nvSpPr>
          <p:cNvPr id="1386" name="Google Shape;1386;p124"/>
          <p:cNvSpPr txBox="1"/>
          <p:nvPr>
            <p:ph idx="1" type="body"/>
          </p:nvPr>
        </p:nvSpPr>
        <p:spPr>
          <a:xfrm>
            <a:off x="1297500" y="1338950"/>
            <a:ext cx="7038900" cy="12528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Les blockchains privées fonctionnent dans un environnement réseau et SI restrictif. </a:t>
            </a:r>
            <a:endParaRPr/>
          </a:p>
          <a:p>
            <a:pPr indent="0" lvl="0" marL="0" rtl="0" algn="just">
              <a:spcBef>
                <a:spcPts val="1200"/>
              </a:spcBef>
              <a:spcAft>
                <a:spcPts val="0"/>
              </a:spcAft>
              <a:buNone/>
            </a:pPr>
            <a:r>
              <a:rPr lang="fr"/>
              <a:t>Le fonctionnement reste le même mais n’est exploité que sur de petites parties du réseau. </a:t>
            </a:r>
            <a:endParaRPr/>
          </a:p>
          <a:p>
            <a:pPr indent="0" lvl="0" marL="0" rtl="0" algn="just">
              <a:spcBef>
                <a:spcPts val="1200"/>
              </a:spcBef>
              <a:spcAft>
                <a:spcPts val="1200"/>
              </a:spcAft>
              <a:buNone/>
            </a:pPr>
            <a:r>
              <a:rPr lang="fr"/>
              <a:t>Elles sont également appelées “blockchains à autorisation” ou “blockchains d’entreprise”.</a:t>
            </a:r>
            <a:endParaRPr/>
          </a:p>
        </p:txBody>
      </p:sp>
      <p:pic>
        <p:nvPicPr>
          <p:cNvPr id="1387" name="Google Shape;1387;p124"/>
          <p:cNvPicPr preferRelativeResize="0"/>
          <p:nvPr/>
        </p:nvPicPr>
        <p:blipFill>
          <a:blip r:embed="rId3">
            <a:alphaModFix/>
          </a:blip>
          <a:stretch>
            <a:fillRect/>
          </a:stretch>
        </p:blipFill>
        <p:spPr>
          <a:xfrm>
            <a:off x="1729825" y="2850000"/>
            <a:ext cx="2252523" cy="2018350"/>
          </a:xfrm>
          <a:prstGeom prst="rect">
            <a:avLst/>
          </a:prstGeom>
          <a:noFill/>
          <a:ln>
            <a:noFill/>
          </a:ln>
        </p:spPr>
      </p:pic>
      <p:pic>
        <p:nvPicPr>
          <p:cNvPr id="1388" name="Google Shape;1388;p124"/>
          <p:cNvPicPr preferRelativeResize="0"/>
          <p:nvPr/>
        </p:nvPicPr>
        <p:blipFill>
          <a:blip r:embed="rId4">
            <a:alphaModFix/>
          </a:blip>
          <a:stretch>
            <a:fillRect/>
          </a:stretch>
        </p:blipFill>
        <p:spPr>
          <a:xfrm>
            <a:off x="5380723" y="2978875"/>
            <a:ext cx="2190750" cy="1581150"/>
          </a:xfrm>
          <a:prstGeom prst="rect">
            <a:avLst/>
          </a:prstGeom>
          <a:noFill/>
          <a:ln>
            <a:noFill/>
          </a:ln>
        </p:spPr>
      </p:pic>
      <p:sp>
        <p:nvSpPr>
          <p:cNvPr id="1389" name="Google Shape;1389;p124"/>
          <p:cNvSpPr/>
          <p:nvPr/>
        </p:nvSpPr>
        <p:spPr>
          <a:xfrm>
            <a:off x="3982350" y="3495550"/>
            <a:ext cx="1399500" cy="61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blockchains privées : avantages</a:t>
            </a:r>
            <a:endParaRPr/>
          </a:p>
        </p:txBody>
      </p:sp>
      <p:sp>
        <p:nvSpPr>
          <p:cNvPr id="1395" name="Google Shape;1395;p125"/>
          <p:cNvSpPr txBox="1"/>
          <p:nvPr>
            <p:ph idx="1" type="body"/>
          </p:nvPr>
        </p:nvSpPr>
        <p:spPr>
          <a:xfrm>
            <a:off x="1297500" y="1536850"/>
            <a:ext cx="7038900" cy="49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L’organisation qui les contrôle définit de nombreux paramètres comme par exemple :  </a:t>
            </a:r>
            <a:endParaRPr/>
          </a:p>
        </p:txBody>
      </p:sp>
      <p:sp>
        <p:nvSpPr>
          <p:cNvPr id="1396" name="Google Shape;1396;p125"/>
          <p:cNvSpPr/>
          <p:nvPr/>
        </p:nvSpPr>
        <p:spPr>
          <a:xfrm>
            <a:off x="713838" y="1987050"/>
            <a:ext cx="2701800" cy="565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Les niveaux de permission</a:t>
            </a:r>
            <a:endParaRPr/>
          </a:p>
        </p:txBody>
      </p:sp>
      <p:sp>
        <p:nvSpPr>
          <p:cNvPr id="1397" name="Google Shape;1397;p125"/>
          <p:cNvSpPr/>
          <p:nvPr/>
        </p:nvSpPr>
        <p:spPr>
          <a:xfrm>
            <a:off x="713850" y="2654650"/>
            <a:ext cx="2701800" cy="565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Les autorisations et l’accessibilité</a:t>
            </a:r>
            <a:endParaRPr/>
          </a:p>
        </p:txBody>
      </p:sp>
      <p:sp>
        <p:nvSpPr>
          <p:cNvPr id="1398" name="Google Shape;1398;p125"/>
          <p:cNvSpPr/>
          <p:nvPr/>
        </p:nvSpPr>
        <p:spPr>
          <a:xfrm>
            <a:off x="3513763" y="1987050"/>
            <a:ext cx="4916400" cy="58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Qui peut interagir (en lecture, en écriture..) avec la blockchain ?</a:t>
            </a:r>
            <a:endParaRPr/>
          </a:p>
        </p:txBody>
      </p:sp>
      <p:sp>
        <p:nvSpPr>
          <p:cNvPr id="1399" name="Google Shape;1399;p125"/>
          <p:cNvSpPr/>
          <p:nvPr/>
        </p:nvSpPr>
        <p:spPr>
          <a:xfrm>
            <a:off x="3513775" y="2640475"/>
            <a:ext cx="4916400" cy="58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Qui peut voir les nœuds du réseau ?</a:t>
            </a:r>
            <a:endParaRPr/>
          </a:p>
          <a:p>
            <a:pPr indent="0" lvl="0" marL="0" rtl="0" algn="ctr">
              <a:spcBef>
                <a:spcPts val="0"/>
              </a:spcBef>
              <a:spcAft>
                <a:spcPts val="0"/>
              </a:spcAft>
              <a:buNone/>
            </a:pPr>
            <a:r>
              <a:rPr lang="fr"/>
              <a:t>Quels nœuds peut-on montrer ?</a:t>
            </a:r>
            <a:endParaRPr/>
          </a:p>
        </p:txBody>
      </p:sp>
      <p:sp>
        <p:nvSpPr>
          <p:cNvPr id="1400" name="Google Shape;1400;p125"/>
          <p:cNvSpPr/>
          <p:nvPr/>
        </p:nvSpPr>
        <p:spPr>
          <a:xfrm>
            <a:off x="713850" y="3322250"/>
            <a:ext cx="2701800" cy="565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La sécurité de manière globale</a:t>
            </a:r>
            <a:endParaRPr/>
          </a:p>
        </p:txBody>
      </p:sp>
      <p:sp>
        <p:nvSpPr>
          <p:cNvPr id="1401" name="Google Shape;1401;p125"/>
          <p:cNvSpPr/>
          <p:nvPr/>
        </p:nvSpPr>
        <p:spPr>
          <a:xfrm>
            <a:off x="3513775" y="3293900"/>
            <a:ext cx="4916400" cy="58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Empêcher des tiers d’accéder à certaines informations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1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blockchains privées : avantages</a:t>
            </a:r>
            <a:endParaRPr/>
          </a:p>
        </p:txBody>
      </p:sp>
      <p:sp>
        <p:nvSpPr>
          <p:cNvPr id="1407" name="Google Shape;1407;p126"/>
          <p:cNvSpPr txBox="1"/>
          <p:nvPr>
            <p:ph idx="1" type="body"/>
          </p:nvPr>
        </p:nvSpPr>
        <p:spPr>
          <a:xfrm>
            <a:off x="1297500" y="1567550"/>
            <a:ext cx="7038900" cy="1062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Parce qu’elles sont limitées en taille, les blockchains privées peuvent être très rapides et traiter des transactions beaucoup plus rapidement que les blockchains publiques.</a:t>
            </a:r>
            <a:endParaRPr/>
          </a:p>
          <a:p>
            <a:pPr indent="0" lvl="0" marL="0" rtl="0" algn="just">
              <a:spcBef>
                <a:spcPts val="1200"/>
              </a:spcBef>
              <a:spcAft>
                <a:spcPts val="1200"/>
              </a:spcAft>
              <a:buNone/>
            </a:pPr>
            <a:r>
              <a:rPr lang="fr"/>
              <a:t>Comme le nombre de clients est restreint, il y a globalement moins de transactions.</a:t>
            </a:r>
            <a:endParaRPr/>
          </a:p>
        </p:txBody>
      </p:sp>
      <p:graphicFrame>
        <p:nvGraphicFramePr>
          <p:cNvPr id="1408" name="Google Shape;1408;p126"/>
          <p:cNvGraphicFramePr/>
          <p:nvPr/>
        </p:nvGraphicFramePr>
        <p:xfrm>
          <a:off x="1050725" y="3065925"/>
          <a:ext cx="3000000" cy="3000000"/>
        </p:xfrm>
        <a:graphic>
          <a:graphicData uri="http://schemas.openxmlformats.org/drawingml/2006/table">
            <a:tbl>
              <a:tblPr>
                <a:noFill/>
                <a:tableStyleId>{4723BCF6-6325-4125-B0B5-E1494F732DDB}</a:tableStyleId>
              </a:tblPr>
              <a:tblGrid>
                <a:gridCol w="3619500"/>
                <a:gridCol w="3619500"/>
              </a:tblGrid>
              <a:tr h="381000">
                <a:tc>
                  <a:txBody>
                    <a:bodyPr/>
                    <a:lstStyle/>
                    <a:p>
                      <a:pPr indent="0" lvl="0" marL="0" rtl="0" algn="ctr">
                        <a:lnSpc>
                          <a:spcPct val="115000"/>
                        </a:lnSpc>
                        <a:spcBef>
                          <a:spcPts val="0"/>
                        </a:spcBef>
                        <a:spcAft>
                          <a:spcPts val="1200"/>
                        </a:spcAft>
                        <a:buNone/>
                      </a:pPr>
                      <a:r>
                        <a:rPr lang="fr" sz="900">
                          <a:solidFill>
                            <a:schemeClr val="lt1"/>
                          </a:solidFill>
                          <a:latin typeface="Lato"/>
                          <a:ea typeface="Lato"/>
                          <a:cs typeface="Lato"/>
                          <a:sym typeface="Lato"/>
                        </a:rPr>
                        <a:t>Blockchain privée</a:t>
                      </a:r>
                      <a:endParaRPr sz="1000"/>
                    </a:p>
                  </a:txBody>
                  <a:tcPr marT="91425" marB="91425" marR="91425" marL="91425"/>
                </a:tc>
                <a:tc>
                  <a:txBody>
                    <a:bodyPr/>
                    <a:lstStyle/>
                    <a:p>
                      <a:pPr indent="0" lvl="0" marL="0" rtl="0" algn="ctr">
                        <a:lnSpc>
                          <a:spcPct val="115000"/>
                        </a:lnSpc>
                        <a:spcBef>
                          <a:spcPts val="0"/>
                        </a:spcBef>
                        <a:spcAft>
                          <a:spcPts val="1200"/>
                        </a:spcAft>
                        <a:buNone/>
                      </a:pPr>
                      <a:r>
                        <a:rPr lang="fr" sz="900">
                          <a:solidFill>
                            <a:schemeClr val="lt1"/>
                          </a:solidFill>
                          <a:latin typeface="Lato"/>
                          <a:ea typeface="Lato"/>
                          <a:cs typeface="Lato"/>
                          <a:sym typeface="Lato"/>
                        </a:rPr>
                        <a:t>Quelques centaines (Entreprise du CAC40)</a:t>
                      </a:r>
                      <a:endParaRPr sz="1000"/>
                    </a:p>
                  </a:txBody>
                  <a:tcPr marT="91425" marB="91425" marR="91425" marL="91425"/>
                </a:tc>
              </a:tr>
              <a:tr h="381000">
                <a:tc>
                  <a:txBody>
                    <a:bodyPr/>
                    <a:lstStyle/>
                    <a:p>
                      <a:pPr indent="0" lvl="0" marL="0" rtl="0" algn="ctr">
                        <a:lnSpc>
                          <a:spcPct val="115000"/>
                        </a:lnSpc>
                        <a:spcBef>
                          <a:spcPts val="0"/>
                        </a:spcBef>
                        <a:spcAft>
                          <a:spcPts val="1200"/>
                        </a:spcAft>
                        <a:buNone/>
                      </a:pPr>
                      <a:r>
                        <a:rPr lang="fr" sz="900">
                          <a:solidFill>
                            <a:schemeClr val="lt1"/>
                          </a:solidFill>
                          <a:latin typeface="Lato"/>
                          <a:ea typeface="Lato"/>
                          <a:cs typeface="Lato"/>
                          <a:sym typeface="Lato"/>
                        </a:rPr>
                        <a:t>Blockchain publique</a:t>
                      </a:r>
                      <a:endParaRPr sz="1000"/>
                    </a:p>
                  </a:txBody>
                  <a:tcPr marT="91425" marB="91425" marR="91425" marL="91425"/>
                </a:tc>
                <a:tc>
                  <a:txBody>
                    <a:bodyPr/>
                    <a:lstStyle/>
                    <a:p>
                      <a:pPr indent="0" lvl="0" marL="0" rtl="0" algn="ctr">
                        <a:lnSpc>
                          <a:spcPct val="115000"/>
                        </a:lnSpc>
                        <a:spcBef>
                          <a:spcPts val="0"/>
                        </a:spcBef>
                        <a:spcAft>
                          <a:spcPts val="1200"/>
                        </a:spcAft>
                        <a:buNone/>
                      </a:pPr>
                      <a:r>
                        <a:rPr lang="fr" sz="900">
                          <a:solidFill>
                            <a:schemeClr val="lt1"/>
                          </a:solidFill>
                          <a:latin typeface="Lato"/>
                          <a:ea typeface="Lato"/>
                          <a:cs typeface="Lato"/>
                          <a:sym typeface="Lato"/>
                        </a:rPr>
                        <a:t>Protocole Bitcoin (T1 2022) 80,7 millions de portefeuilles</a:t>
                      </a:r>
                      <a:endParaRPr sz="1000"/>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